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77"/>
  </p:notesMasterIdLst>
  <p:sldIdLst>
    <p:sldId id="256" r:id="rId4"/>
    <p:sldId id="949" r:id="rId5"/>
    <p:sldId id="950" r:id="rId6"/>
    <p:sldId id="951" r:id="rId7"/>
    <p:sldId id="261" r:id="rId8"/>
    <p:sldId id="940" r:id="rId9"/>
    <p:sldId id="946" r:id="rId10"/>
    <p:sldId id="260" r:id="rId11"/>
    <p:sldId id="263" r:id="rId12"/>
    <p:sldId id="347" r:id="rId13"/>
    <p:sldId id="296" r:id="rId14"/>
    <p:sldId id="258" r:id="rId15"/>
    <p:sldId id="337" r:id="rId16"/>
    <p:sldId id="338" r:id="rId17"/>
    <p:sldId id="340" r:id="rId18"/>
    <p:sldId id="349" r:id="rId19"/>
    <p:sldId id="339" r:id="rId20"/>
    <p:sldId id="341" r:id="rId21"/>
    <p:sldId id="350" r:id="rId22"/>
    <p:sldId id="346" r:id="rId23"/>
    <p:sldId id="257" r:id="rId24"/>
    <p:sldId id="952" r:id="rId25"/>
    <p:sldId id="345" r:id="rId26"/>
    <p:sldId id="342" r:id="rId27"/>
    <p:sldId id="269" r:id="rId28"/>
    <p:sldId id="351" r:id="rId29"/>
    <p:sldId id="270" r:id="rId30"/>
    <p:sldId id="295" r:id="rId31"/>
    <p:sldId id="274" r:id="rId32"/>
    <p:sldId id="352" r:id="rId33"/>
    <p:sldId id="277" r:id="rId34"/>
    <p:sldId id="353" r:id="rId35"/>
    <p:sldId id="935" r:id="rId36"/>
    <p:sldId id="278" r:id="rId37"/>
    <p:sldId id="279" r:id="rId38"/>
    <p:sldId id="283" r:id="rId39"/>
    <p:sldId id="354" r:id="rId40"/>
    <p:sldId id="282" r:id="rId41"/>
    <p:sldId id="275" r:id="rId42"/>
    <p:sldId id="288" r:id="rId43"/>
    <p:sldId id="289" r:id="rId44"/>
    <p:sldId id="290" r:id="rId45"/>
    <p:sldId id="292" r:id="rId46"/>
    <p:sldId id="356" r:id="rId47"/>
    <p:sldId id="942" r:id="rId48"/>
    <p:sldId id="943" r:id="rId49"/>
    <p:sldId id="266" r:id="rId50"/>
    <p:sldId id="267" r:id="rId51"/>
    <p:sldId id="944" r:id="rId52"/>
    <p:sldId id="945" r:id="rId53"/>
    <p:sldId id="268" r:id="rId54"/>
    <p:sldId id="937" r:id="rId55"/>
    <p:sldId id="294" r:id="rId56"/>
    <p:sldId id="293" r:id="rId57"/>
    <p:sldId id="312" r:id="rId58"/>
    <p:sldId id="333" r:id="rId59"/>
    <p:sldId id="334" r:id="rId60"/>
    <p:sldId id="313" r:id="rId61"/>
    <p:sldId id="291" r:id="rId62"/>
    <p:sldId id="300" r:id="rId63"/>
    <p:sldId id="301" r:id="rId64"/>
    <p:sldId id="302" r:id="rId65"/>
    <p:sldId id="303" r:id="rId66"/>
    <p:sldId id="304" r:id="rId67"/>
    <p:sldId id="305" r:id="rId68"/>
    <p:sldId id="306" r:id="rId69"/>
    <p:sldId id="307" r:id="rId70"/>
    <p:sldId id="308" r:id="rId71"/>
    <p:sldId id="309" r:id="rId72"/>
    <p:sldId id="310" r:id="rId73"/>
    <p:sldId id="311" r:id="rId74"/>
    <p:sldId id="357" r:id="rId75"/>
    <p:sldId id="336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64"/>
    <p:restoredTop sz="78231"/>
  </p:normalViewPr>
  <p:slideViewPr>
    <p:cSldViewPr snapToGrid="0" snapToObjects="1">
      <p:cViewPr varScale="1">
        <p:scale>
          <a:sx n="99" d="100"/>
          <a:sy n="99" d="100"/>
        </p:scale>
        <p:origin x="2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56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Reflect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 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re-existing ideas, because these are shown to encourage brainstorming.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642D-5678-4680-9EE5-B9F1C85CDA2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56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Organizing content: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 handled top-down and thus typically is done first (e.g.,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CrowdForge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or requires a “leader” with a big picture view (e.g., Ensemble). But individuals often know the content they want to write even without a structure in mind, so we allow the structure to emerge from the content inspired by the Cascade approach for organizing content into a hierarchy.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642D-5678-4680-9EE5-B9F1C85CDA2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42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6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17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49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642D-5678-4680-9EE5-B9F1C85CDA2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12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687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63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96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Yellow: improvements made by workers across versions</a:t>
            </a:r>
          </a:p>
          <a:p>
            <a:r>
              <a:rPr lang="en-US" dirty="0"/>
              <a:t>Blue: wrong</a:t>
            </a:r>
          </a:p>
          <a:p>
            <a:r>
              <a:rPr lang="en-US" dirty="0"/>
              <a:t>(): workers are uncertain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019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05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81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Could then clean up the content a la Soylent.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642D-5678-4680-9EE5-B9F1C85CDA2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73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17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33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50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45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 we think complex information work requires a large, uninterrupted chunk of time to complete, we almost never actually have a solid block time in which to get things done.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 shows it takes 25 minutes to reach full productivity after an interruption, yet we are interrupted every 11 minutes. Never working at full productivity.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without external interruptions, our focus is fragmented.</a:t>
            </a: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look at any given desktop window an average of only 20 seconds, constantly self-interrupting to check email or Facebook.</a:t>
            </a: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try to complete multiple tasks at once, despite the fact that we all know multitasking produces worse outcomes than doing tasks serially.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tendency to be easily distracted kept our hunter and gatherer ancestors alive when they needed to attend to potential predators.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now, in the safety of our offices, it is amazing we get anything done.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of the chunks of time we have in a day are too short to bother trying to use productively.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 of the time you spend waiting for a meeting to start, riding in an elevator, or standing in line.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Yet these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micromoments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 up.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spend 200 million minutes a day on Angry Birds alone.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could leverage the small mobile bursts of effort that Angry Birds players currently spend killing time, it would only take 18 days to release the equivalent of Microsoft Office.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57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9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You are probably familiar with this challenge: A blank Word document.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3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642D-5678-4680-9EE5-B9F1C85CDA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30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Collecting content: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 data gathering tasks are useful for ideation while writing (Eventful for local event tidbits,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CrowdForge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facts, Mining Memories uses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tweets).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642D-5678-4680-9EE5-B9F1C85CDA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9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rkServer" TargetMode="External"/><Relationship Id="rId2" Type="http://schemas.openxmlformats.org/officeDocument/2006/relationships/hyperlink" Target="https://emeryberger.com/research/automan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4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4.png"/><Relationship Id="rId9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Lecture 14</a:t>
            </a:r>
            <a:br>
              <a:rPr lang="en-US" dirty="0"/>
            </a:br>
            <a:r>
              <a:rPr lang="en-US" dirty="0"/>
              <a:t>Complex Tasks: Workflow Design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0B35-F5CB-C246-8EEB-4D6627409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Approach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[Focus of Next Lecture]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D2623-249C-2F45-87FD-27E522B03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recruit </a:t>
            </a:r>
            <a:r>
              <a:rPr lang="en-US" i="1" dirty="0">
                <a:solidFill>
                  <a:schemeClr val="accent1"/>
                </a:solidFill>
              </a:rPr>
              <a:t>experts</a:t>
            </a:r>
            <a:r>
              <a:rPr lang="en-US" dirty="0"/>
              <a:t> in doing the work</a:t>
            </a:r>
          </a:p>
          <a:p>
            <a:pPr lvl="1"/>
            <a:r>
              <a:rPr lang="en-US" dirty="0"/>
              <a:t>Traditional workplace approach</a:t>
            </a:r>
          </a:p>
          <a:p>
            <a:pPr lvl="1"/>
            <a:r>
              <a:rPr lang="en-US" dirty="0"/>
              <a:t>There exist such crowdsourcing marketplaces as well (e.g., Upwork or Fiverr)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4D34A-3700-F641-9886-1DD846F578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456" y="3099211"/>
            <a:ext cx="9836084" cy="300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47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5394B-06CE-C54C-B2F7-4B3C3602C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8F91F-389C-A246-8439-7A61EBDEA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Treating humans as computation units</a:t>
            </a:r>
          </a:p>
          <a:p>
            <a:endParaRPr lang="en-US" dirty="0"/>
          </a:p>
          <a:p>
            <a:r>
              <a:rPr lang="en-US" dirty="0"/>
              <a:t>Question:</a:t>
            </a:r>
          </a:p>
          <a:p>
            <a:pPr lvl="1"/>
            <a:r>
              <a:rPr lang="en-US" dirty="0"/>
              <a:t>Can we incorporate humans in the computational framework?</a:t>
            </a:r>
          </a:p>
          <a:p>
            <a:pPr lvl="1"/>
            <a:r>
              <a:rPr lang="en-US" dirty="0"/>
              <a:t>Can we implement human computation as function calls?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7F7F2-75FC-B541-8300-E67A159199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4413795"/>
            <a:ext cx="3999753" cy="2079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E643C5-D7A0-5744-B8CC-B2CE1EBA257E}"/>
              </a:ext>
            </a:extLst>
          </p:cNvPr>
          <p:cNvSpPr txBox="1"/>
          <p:nvPr/>
        </p:nvSpPr>
        <p:spPr>
          <a:xfrm>
            <a:off x="4837953" y="4668505"/>
            <a:ext cx="72072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We are simultaneously collecting data from humans to train AI/ML.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May gradually replace human computation function calls with automatic process when AI/ML catches up.</a:t>
            </a:r>
          </a:p>
        </p:txBody>
      </p:sp>
    </p:spTree>
    <p:extLst>
      <p:ext uri="{BB962C8B-B14F-4D97-AF65-F5344CB8AC3E}">
        <p14:creationId xmlns:p14="http://schemas.microsoft.com/office/powerpoint/2010/main" val="270955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33EF41-9B72-CA4D-8036-6ED7AA91E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82388" y="3228494"/>
            <a:ext cx="12390568" cy="2387600"/>
          </a:xfrm>
        </p:spPr>
        <p:txBody>
          <a:bodyPr>
            <a:normAutofit/>
          </a:bodyPr>
          <a:lstStyle/>
          <a:p>
            <a:pPr algn="r"/>
            <a:r>
              <a:rPr lang="en-US" sz="5400" dirty="0" err="1"/>
              <a:t>TurKit</a:t>
            </a:r>
            <a:r>
              <a:rPr lang="en-US" sz="5400" dirty="0"/>
              <a:t>: Human Computation Algorithms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13EDA93-69CB-4F4A-A3D5-E7EEB16DE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4180" y="5772150"/>
            <a:ext cx="9144000" cy="960120"/>
          </a:xfrm>
        </p:spPr>
        <p:txBody>
          <a:bodyPr/>
          <a:lstStyle/>
          <a:p>
            <a:pPr algn="r"/>
            <a:r>
              <a:rPr lang="en-US" dirty="0"/>
              <a:t>Little et al. UIST 2010</a:t>
            </a:r>
          </a:p>
        </p:txBody>
      </p:sp>
    </p:spTree>
    <p:extLst>
      <p:ext uri="{BB962C8B-B14F-4D97-AF65-F5344CB8AC3E}">
        <p14:creationId xmlns:p14="http://schemas.microsoft.com/office/powerpoint/2010/main" val="809028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A6CB-47C1-D743-862D-154F4BD0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Iterative 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EE190-7918-6749-BC11-862472298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704" y="1856317"/>
            <a:ext cx="5930763" cy="4351338"/>
          </a:xfrm>
        </p:spPr>
        <p:txBody>
          <a:bodyPr/>
          <a:lstStyle/>
          <a:p>
            <a:r>
              <a:rPr lang="en-US" dirty="0"/>
              <a:t>Task: Have workers iteratively refine the description for the image.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3135197"/>
            <a:ext cx="4950883" cy="3373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90C71B-FA9D-4A45-904C-BEB0C65021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4165" y="1521354"/>
            <a:ext cx="4933813" cy="22307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4165" y="3752090"/>
            <a:ext cx="4951573" cy="314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A6CB-47C1-D743-862D-154F4BD0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Iterative 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EE190-7918-6749-BC11-862472298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704" y="1856317"/>
            <a:ext cx="5930763" cy="4351338"/>
          </a:xfrm>
        </p:spPr>
        <p:txBody>
          <a:bodyPr/>
          <a:lstStyle/>
          <a:p>
            <a:r>
              <a:rPr lang="en-US" dirty="0"/>
              <a:t>Task: Have workers iteratively refine the description for the image.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3135197"/>
            <a:ext cx="4950883" cy="337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757118"/>
            <a:ext cx="5710206" cy="375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29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2991" y="65967"/>
            <a:ext cx="5771044" cy="6388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802D10-CE12-F64C-ACDD-4D88EDBDA604}"/>
              </a:ext>
            </a:extLst>
          </p:cNvPr>
          <p:cNvSpPr/>
          <p:nvPr/>
        </p:nvSpPr>
        <p:spPr>
          <a:xfrm>
            <a:off x="1877980" y="2585868"/>
            <a:ext cx="9027710" cy="3009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5A9B56-DD1C-7A43-81B9-1F86D8A2B399}"/>
              </a:ext>
            </a:extLst>
          </p:cNvPr>
          <p:cNvSpPr/>
          <p:nvPr/>
        </p:nvSpPr>
        <p:spPr>
          <a:xfrm>
            <a:off x="2854939" y="3789960"/>
            <a:ext cx="2391318" cy="2671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B07933-84C2-F74C-8A4F-EE0B379FBC81}"/>
              </a:ext>
            </a:extLst>
          </p:cNvPr>
          <p:cNvSpPr/>
          <p:nvPr/>
        </p:nvSpPr>
        <p:spPr>
          <a:xfrm>
            <a:off x="6096000" y="4452189"/>
            <a:ext cx="2624076" cy="1346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692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2991" y="65967"/>
            <a:ext cx="5771044" cy="638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41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/>
              <a:t>Human </a:t>
            </a:r>
            <a:r>
              <a:rPr lang="en-US" dirty="0"/>
              <a:t>Computation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Properties:</a:t>
            </a:r>
          </a:p>
          <a:p>
            <a:pPr lvl="1"/>
            <a:r>
              <a:rPr lang="en-US" sz="2800" dirty="0"/>
              <a:t>Human computation </a:t>
            </a:r>
            <a:r>
              <a:rPr lang="en-US" sz="2800" b="1" dirty="0">
                <a:solidFill>
                  <a:schemeClr val="accent1"/>
                </a:solidFill>
              </a:rPr>
              <a:t>costs more </a:t>
            </a:r>
            <a:r>
              <a:rPr lang="en-US" sz="2800" dirty="0"/>
              <a:t>than machine computation</a:t>
            </a:r>
          </a:p>
          <a:p>
            <a:pPr lvl="1"/>
            <a:r>
              <a:rPr lang="en-US" sz="2800" dirty="0"/>
              <a:t>Web applications are generally prone to </a:t>
            </a:r>
            <a:r>
              <a:rPr lang="en-US" sz="2800" dirty="0">
                <a:solidFill>
                  <a:schemeClr val="accent2"/>
                </a:solidFill>
              </a:rPr>
              <a:t>errors</a:t>
            </a:r>
            <a:endParaRPr lang="en-US" sz="2800" dirty="0"/>
          </a:p>
          <a:p>
            <a:pPr lvl="1"/>
            <a:endParaRPr lang="en-US" sz="2800" dirty="0"/>
          </a:p>
          <a:p>
            <a:r>
              <a:rPr lang="en-US" sz="3200" dirty="0"/>
              <a:t>Goal: Design a robust algorithmic framework for human computation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65910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Crash-and-Rerun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3282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Intuitions:</a:t>
            </a:r>
          </a:p>
          <a:p>
            <a:pPr lvl="1"/>
            <a:r>
              <a:rPr lang="en-US" sz="2800" dirty="0"/>
              <a:t>Store the results of human computation function calls to database (DB).</a:t>
            </a:r>
          </a:p>
          <a:p>
            <a:pPr lvl="1"/>
            <a:r>
              <a:rPr lang="en-US" sz="2800" dirty="0"/>
              <a:t>If error happens, </a:t>
            </a:r>
            <a:r>
              <a:rPr lang="en-US" sz="2800" b="1" dirty="0">
                <a:solidFill>
                  <a:schemeClr val="accent1"/>
                </a:solidFill>
              </a:rPr>
              <a:t>crash</a:t>
            </a:r>
            <a:r>
              <a:rPr lang="en-US" sz="2800" dirty="0"/>
              <a:t> the program and </a:t>
            </a:r>
            <a:r>
              <a:rPr lang="en-US" sz="2800" b="1" dirty="0">
                <a:solidFill>
                  <a:schemeClr val="accent1"/>
                </a:solidFill>
              </a:rPr>
              <a:t>rerun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r>
              <a:rPr lang="en-US" sz="2800" dirty="0"/>
              <a:t>from the start</a:t>
            </a:r>
          </a:p>
          <a:p>
            <a:pPr lvl="2"/>
            <a:r>
              <a:rPr lang="en-US" sz="2400" dirty="0"/>
              <a:t>For costly operations, obtain results from the DB instead of running it</a:t>
            </a:r>
          </a:p>
          <a:p>
            <a:pPr lvl="1"/>
            <a:endParaRPr lang="en-US" dirty="0"/>
          </a:p>
          <a:p>
            <a:r>
              <a:rPr lang="en-US" dirty="0"/>
              <a:t>Implementation: introduce keyword </a:t>
            </a:r>
            <a:r>
              <a:rPr lang="en-US" i="1" dirty="0">
                <a:solidFill>
                  <a:schemeClr val="accent1"/>
                </a:solidFill>
              </a:rPr>
              <a:t>once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Remove non-determinism</a:t>
            </a:r>
          </a:p>
          <a:p>
            <a:pPr lvl="1"/>
            <a:r>
              <a:rPr lang="en-US" dirty="0"/>
              <a:t>Store costly operations</a:t>
            </a:r>
          </a:p>
          <a:p>
            <a:pPr lvl="1"/>
            <a:endParaRPr lang="en-US" dirty="0"/>
          </a:p>
          <a:p>
            <a:r>
              <a:rPr lang="en-US" dirty="0"/>
              <a:t>Provide functionalities </a:t>
            </a:r>
          </a:p>
          <a:p>
            <a:pPr lvl="1"/>
            <a:r>
              <a:rPr lang="en-US" dirty="0"/>
              <a:t>prompt, vote, sort</a:t>
            </a:r>
          </a:p>
          <a:p>
            <a:pPr lvl="1"/>
            <a:r>
              <a:rPr lang="en-US" dirty="0"/>
              <a:t>fork, join</a:t>
            </a:r>
          </a:p>
          <a:p>
            <a:pPr lvl="1"/>
            <a:r>
              <a:rPr lang="en-US" dirty="0"/>
              <a:t>work with </a:t>
            </a:r>
            <a:r>
              <a:rPr lang="en-US" dirty="0" err="1"/>
              <a:t>MTurk</a:t>
            </a:r>
            <a:r>
              <a:rPr lang="en-US" dirty="0"/>
              <a:t> APIs</a:t>
            </a:r>
          </a:p>
        </p:txBody>
      </p:sp>
    </p:spTree>
    <p:extLst>
      <p:ext uri="{BB962C8B-B14F-4D97-AF65-F5344CB8AC3E}">
        <p14:creationId xmlns:p14="http://schemas.microsoft.com/office/powerpoint/2010/main" val="163973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82CF-9EA3-E148-A9C9-91AD42A6B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6B2DC-86A3-A14E-BE2D-0F4D03EFE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The paper demonstrates the results for a couple of applications.</a:t>
            </a:r>
          </a:p>
          <a:p>
            <a:r>
              <a:rPr lang="en-US" dirty="0"/>
              <a:t>They also measure the time for completion for 1-cent HITs.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321A6-65D1-0343-BEC5-8E32D16D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09" y="3316344"/>
            <a:ext cx="5271248" cy="298210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7A557C-E839-3440-B847-1931A80501D3}"/>
              </a:ext>
            </a:extLst>
          </p:cNvPr>
          <p:cNvSpPr/>
          <p:nvPr/>
        </p:nvSpPr>
        <p:spPr>
          <a:xfrm>
            <a:off x="6545356" y="4389120"/>
            <a:ext cx="4475630" cy="139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Can we reduce the latency?</a:t>
            </a:r>
          </a:p>
          <a:p>
            <a:br>
              <a:rPr lang="en-US" sz="2400" dirty="0"/>
            </a:br>
            <a:r>
              <a:rPr lang="en-US" sz="2400" dirty="0"/>
              <a:t>Real-time crowdsourcing</a:t>
            </a:r>
          </a:p>
        </p:txBody>
      </p:sp>
    </p:spTree>
    <p:extLst>
      <p:ext uri="{BB962C8B-B14F-4D97-AF65-F5344CB8AC3E}">
        <p14:creationId xmlns:p14="http://schemas.microsoft.com/office/powerpoint/2010/main" val="15680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54BD8-18F1-FF4A-B4D2-B6D6E8E08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0E20D-F304-5045-9E71-D6AE21E9F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3: Due yesterday</a:t>
            </a:r>
          </a:p>
          <a:p>
            <a:pPr lvl="1"/>
            <a:r>
              <a:rPr lang="en-US" dirty="0"/>
              <a:t>Assume you have enough late days, tomorrow is the final due</a:t>
            </a:r>
          </a:p>
          <a:p>
            <a:pPr lvl="1"/>
            <a:endParaRPr lang="en-US" dirty="0"/>
          </a:p>
          <a:p>
            <a:r>
              <a:rPr lang="en-US" dirty="0"/>
              <a:t>Assignment 4: TBD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E6AB6-AD22-EA40-A4D1-27A14E891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24" y="3756955"/>
            <a:ext cx="10633870" cy="114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5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AutoMan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https://emeryberger.com/research/automan/</a:t>
            </a:r>
            <a:endParaRPr lang="en-US" dirty="0"/>
          </a:p>
          <a:p>
            <a:pPr lvl="1"/>
            <a:r>
              <a:rPr lang="en-US" dirty="0"/>
              <a:t>Developed by the team at UMass Amherst </a:t>
            </a:r>
          </a:p>
          <a:p>
            <a:pPr lvl="1"/>
            <a:r>
              <a:rPr lang="en-US" dirty="0"/>
              <a:t>Provide support for quality and budget control</a:t>
            </a:r>
          </a:p>
          <a:p>
            <a:pPr lvl="1"/>
            <a:endParaRPr lang="en-US" dirty="0"/>
          </a:p>
          <a:p>
            <a:r>
              <a:rPr lang="en-US" dirty="0" err="1"/>
              <a:t>TurkServer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https://github.com/TurkServer</a:t>
            </a:r>
            <a:endParaRPr lang="en-US" dirty="0"/>
          </a:p>
          <a:p>
            <a:pPr lvl="1"/>
            <a:r>
              <a:rPr lang="en-US" dirty="0"/>
              <a:t>Support multi-worker collaborations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160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7195" cy="1325563"/>
          </a:xfrm>
        </p:spPr>
        <p:txBody>
          <a:bodyPr/>
          <a:lstStyle/>
          <a:p>
            <a:r>
              <a:rPr lang="en-US" dirty="0"/>
              <a:t>We can write workflows with </a:t>
            </a:r>
            <a:r>
              <a:rPr lang="en-US" dirty="0" err="1"/>
              <a:t>TurKit</a:t>
            </a:r>
            <a:r>
              <a:rPr lang="en-US" dirty="0"/>
              <a:t>, however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r>
              <a:rPr lang="en-US" dirty="0"/>
              <a:t>Workflow design is domain specific and requires a great amount of effort</a:t>
            </a:r>
          </a:p>
          <a:p>
            <a:pPr lvl="1"/>
            <a:endParaRPr lang="en-US" dirty="0"/>
          </a:p>
        </p:txBody>
      </p:sp>
      <p:pic>
        <p:nvPicPr>
          <p:cNvPr id="5" name="Picture 4" descr="Picture 112.png">
            <a:extLst>
              <a:ext uri="{FF2B5EF4-FFF2-40B4-BE49-F238E27FC236}">
                <a16:creationId xmlns:a16="http://schemas.microsoft.com/office/drawing/2014/main" id="{BC398B6B-3313-B74B-9025-9C03A6D180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422723"/>
            <a:ext cx="4074116" cy="3889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395839-A929-714F-ACC4-FCED9BE33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110" y="2823341"/>
            <a:ext cx="6605650" cy="356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6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D620B-1C65-404E-B22A-77D4A84A4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Ultimate Goal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9C4BBF-65EB-0C46-BA30-2DEBD262CC88}"/>
              </a:ext>
            </a:extLst>
          </p:cNvPr>
          <p:cNvGrpSpPr/>
          <p:nvPr/>
        </p:nvGrpSpPr>
        <p:grpSpPr>
          <a:xfrm>
            <a:off x="1101840" y="2800451"/>
            <a:ext cx="8779414" cy="1421692"/>
            <a:chOff x="1936727" y="3015136"/>
            <a:chExt cx="6552937" cy="1061148"/>
          </a:xfrm>
        </p:grpSpPr>
        <p:pic>
          <p:nvPicPr>
            <p:cNvPr id="4" name="Picture 3" descr="Picture 110.png">
              <a:extLst>
                <a:ext uri="{FF2B5EF4-FFF2-40B4-BE49-F238E27FC236}">
                  <a16:creationId xmlns:a16="http://schemas.microsoft.com/office/drawing/2014/main" id="{8AC6EBAB-B67F-6E46-8EF4-B80F88BA1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6727" y="3015136"/>
              <a:ext cx="6552937" cy="10611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EF1F2F-172A-1145-A06B-6B7054EA76B5}"/>
                </a:ext>
              </a:extLst>
            </p:cNvPr>
            <p:cNvSpPr txBox="1"/>
            <p:nvPr/>
          </p:nvSpPr>
          <p:spPr>
            <a:xfrm>
              <a:off x="2201996" y="3276895"/>
              <a:ext cx="5359265" cy="298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eneva"/>
                  <a:cs typeface="Geneva"/>
                </a:rPr>
                <a:t>How many calories does the food in the photo contains?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018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676" y="2009381"/>
            <a:ext cx="10770124" cy="1017996"/>
          </a:xfrm>
        </p:spPr>
        <p:txBody>
          <a:bodyPr>
            <a:normAutofit/>
          </a:bodyPr>
          <a:lstStyle/>
          <a:p>
            <a:r>
              <a:rPr lang="en-US" sz="4400" dirty="0"/>
              <a:t>Can we utilize the crowd to design workflows</a:t>
            </a:r>
            <a:r>
              <a:rPr lang="mr-IN" sz="4400" dirty="0"/>
              <a:t>…</a:t>
            </a:r>
            <a:endParaRPr lang="en-US" sz="4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B3A070-BD52-8547-9E89-6673984BDE1F}"/>
              </a:ext>
            </a:extLst>
          </p:cNvPr>
          <p:cNvSpPr txBox="1">
            <a:spLocks/>
          </p:cNvSpPr>
          <p:nvPr/>
        </p:nvSpPr>
        <p:spPr>
          <a:xfrm>
            <a:off x="583676" y="4599212"/>
            <a:ext cx="10515600" cy="7744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Can we utilize AI to help design workflows</a:t>
            </a:r>
            <a:r>
              <a:rPr lang="mr-IN" sz="4400" dirty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7209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83C1-770B-CC40-A4E2-6DCF60032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2757A-D184-324B-B275-F9D41841D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42266" cy="4877325"/>
          </a:xfrm>
        </p:spPr>
        <p:txBody>
          <a:bodyPr>
            <a:normAutofit/>
          </a:bodyPr>
          <a:lstStyle/>
          <a:p>
            <a:r>
              <a:rPr lang="en-US" dirty="0"/>
              <a:t>What’s your general thoughts on </a:t>
            </a:r>
            <a:r>
              <a:rPr lang="en-US" dirty="0" err="1"/>
              <a:t>TurKit</a:t>
            </a:r>
            <a:r>
              <a:rPr lang="en-US" dirty="0"/>
              <a:t>? What </a:t>
            </a:r>
            <a:r>
              <a:rPr lang="en-US" dirty="0">
                <a:solidFill>
                  <a:schemeClr val="accent1"/>
                </a:solidFill>
              </a:rPr>
              <a:t>additional functionalities </a:t>
            </a:r>
            <a:r>
              <a:rPr lang="en-US" dirty="0"/>
              <a:t>do you hope they also provide?</a:t>
            </a:r>
          </a:p>
          <a:p>
            <a:endParaRPr lang="en-US" dirty="0"/>
          </a:p>
          <a:p>
            <a:pPr fontAlgn="base"/>
            <a:r>
              <a:rPr lang="en-US" dirty="0"/>
              <a:t>We usually use </a:t>
            </a:r>
            <a:r>
              <a:rPr lang="en-US" dirty="0">
                <a:solidFill>
                  <a:schemeClr val="accent1"/>
                </a:solidFill>
              </a:rPr>
              <a:t>time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space</a:t>
            </a:r>
            <a:r>
              <a:rPr lang="en-US" dirty="0"/>
              <a:t> complexity to characterize how good an algorithm.  Imagine you are now trying to develop a similar theory for human computation algorithms, what do you think are the key factors that should be considered?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How can we utilize the crowd to design workflows?</a:t>
            </a:r>
          </a:p>
          <a:p>
            <a:pPr lvl="1" fontAlgn="base"/>
            <a:r>
              <a:rPr lang="en-US" dirty="0"/>
              <a:t>Assume we require each worker can only do </a:t>
            </a:r>
            <a:r>
              <a:rPr lang="en-US" dirty="0">
                <a:solidFill>
                  <a:schemeClr val="accent1"/>
                </a:solidFill>
              </a:rPr>
              <a:t>microtasks worth less than 20 cents</a:t>
            </a:r>
          </a:p>
        </p:txBody>
      </p:sp>
    </p:spTree>
    <p:extLst>
      <p:ext uri="{BB962C8B-B14F-4D97-AF65-F5344CB8AC3E}">
        <p14:creationId xmlns:p14="http://schemas.microsoft.com/office/powerpoint/2010/main" val="112634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33EF41-9B72-CA4D-8036-6ED7AA91E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0" y="2002473"/>
            <a:ext cx="10828020" cy="238760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err="1"/>
              <a:t>Turkomatic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 workflow for designing workflows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13EDA93-69CB-4F4A-A3D5-E7EEB16DE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4180" y="5772150"/>
            <a:ext cx="9144000" cy="960120"/>
          </a:xfrm>
        </p:spPr>
        <p:txBody>
          <a:bodyPr/>
          <a:lstStyle/>
          <a:p>
            <a:pPr algn="r"/>
            <a:r>
              <a:rPr lang="en-US" dirty="0"/>
              <a:t>Kulkarni, Can, and Hartmann. CSCW 2012.</a:t>
            </a:r>
          </a:p>
        </p:txBody>
      </p:sp>
    </p:spTree>
    <p:extLst>
      <p:ext uri="{BB962C8B-B14F-4D97-AF65-F5344CB8AC3E}">
        <p14:creationId xmlns:p14="http://schemas.microsoft.com/office/powerpoint/2010/main" val="1996606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6F94-E4A6-B540-A7F5-06FE80DE8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Task</a:t>
            </a:r>
          </a:p>
        </p:txBody>
      </p:sp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E6C11017-2157-B646-A2DE-D6BD97B6D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04" y="1385118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8DF734-4C52-1642-B88D-A61E0875C7E7}"/>
              </a:ext>
            </a:extLst>
          </p:cNvPr>
          <p:cNvSpPr txBox="1"/>
          <p:nvPr/>
        </p:nvSpPr>
        <p:spPr>
          <a:xfrm>
            <a:off x="1454573" y="1646877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pic>
        <p:nvPicPr>
          <p:cNvPr id="6" name="Picture 5" descr="Screen Shot 2012-01-30 at 10.24.28 PM.png">
            <a:extLst>
              <a:ext uri="{FF2B5EF4-FFF2-40B4-BE49-F238E27FC236}">
                <a16:creationId xmlns:a16="http://schemas.microsoft.com/office/drawing/2014/main" id="{4755663F-F952-C042-91DE-A82731F417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6217" y="2821677"/>
            <a:ext cx="5442437" cy="363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8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786D2-1936-A34D-8B46-1AC052AB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Price-Divide-Solve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01F95-79D1-8345-8624-5CB6E3A79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/>
          </a:bodyPr>
          <a:lstStyle/>
          <a:p>
            <a:r>
              <a:rPr lang="en-US" dirty="0"/>
              <a:t>A divide-and-conquer workflow</a:t>
            </a:r>
          </a:p>
          <a:p>
            <a:endParaRPr lang="en-US" sz="3200" dirty="0"/>
          </a:p>
          <a:p>
            <a:r>
              <a:rPr lang="en-US" dirty="0"/>
              <a:t>Price:  Can this task be solved for 20 cents</a:t>
            </a:r>
          </a:p>
          <a:p>
            <a:pPr lvl="1"/>
            <a:endParaRPr lang="en-US" dirty="0"/>
          </a:p>
          <a:p>
            <a:r>
              <a:rPr lang="en-US" dirty="0"/>
              <a:t>If yes:  Solve the task and return the answer</a:t>
            </a:r>
          </a:p>
          <a:p>
            <a:endParaRPr lang="en-US" dirty="0"/>
          </a:p>
          <a:p>
            <a:r>
              <a:rPr lang="en-US" dirty="0"/>
              <a:t>If no:  Divide the  task into multiple steps</a:t>
            </a:r>
          </a:p>
          <a:p>
            <a:pPr marL="0" indent="0">
              <a:buNone/>
            </a:pPr>
            <a:r>
              <a:rPr lang="en-US" dirty="0"/>
              <a:t>              For each step, start from the price step</a:t>
            </a:r>
          </a:p>
          <a:p>
            <a:pPr marL="0" indent="0">
              <a:buNone/>
            </a:pPr>
            <a:r>
              <a:rPr lang="en-US" dirty="0"/>
              <a:t>              Merge steps into solutions</a:t>
            </a:r>
          </a:p>
        </p:txBody>
      </p:sp>
    </p:spTree>
    <p:extLst>
      <p:ext uri="{BB962C8B-B14F-4D97-AF65-F5344CB8AC3E}">
        <p14:creationId xmlns:p14="http://schemas.microsoft.com/office/powerpoint/2010/main" val="406091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786D2-1936-A34D-8B46-1AC052AB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Price-Divide-Solve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01F95-79D1-8345-8624-5CB6E3A79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/>
          </a:bodyPr>
          <a:lstStyle/>
          <a:p>
            <a:r>
              <a:rPr lang="en-US" dirty="0"/>
              <a:t>A divide-and-conquer workflow</a:t>
            </a:r>
          </a:p>
          <a:p>
            <a:endParaRPr lang="en-US" sz="3200" dirty="0"/>
          </a:p>
          <a:p>
            <a:r>
              <a:rPr lang="en-US" b="1" dirty="0">
                <a:solidFill>
                  <a:schemeClr val="accent1"/>
                </a:solidFill>
              </a:rPr>
              <a:t>Price</a:t>
            </a:r>
            <a:r>
              <a:rPr lang="en-US" dirty="0"/>
              <a:t>:  Can this task be solved for 20 cents</a:t>
            </a:r>
          </a:p>
          <a:p>
            <a:pPr lvl="1"/>
            <a:endParaRPr lang="en-US" dirty="0"/>
          </a:p>
          <a:p>
            <a:r>
              <a:rPr lang="en-US" dirty="0"/>
              <a:t>If yes:  </a:t>
            </a:r>
            <a:r>
              <a:rPr lang="en-US" b="1" dirty="0">
                <a:solidFill>
                  <a:schemeClr val="accent1"/>
                </a:solidFill>
              </a:rPr>
              <a:t>Solve</a:t>
            </a:r>
            <a:r>
              <a:rPr lang="en-US" dirty="0"/>
              <a:t> the task and return the answer</a:t>
            </a:r>
          </a:p>
          <a:p>
            <a:endParaRPr lang="en-US" dirty="0"/>
          </a:p>
          <a:p>
            <a:r>
              <a:rPr lang="en-US" dirty="0"/>
              <a:t>If no:  </a:t>
            </a:r>
            <a:r>
              <a:rPr lang="en-US" b="1" dirty="0">
                <a:solidFill>
                  <a:schemeClr val="accent1"/>
                </a:solidFill>
              </a:rPr>
              <a:t>Divide</a:t>
            </a:r>
            <a:r>
              <a:rPr lang="en-US" dirty="0"/>
              <a:t> the  task into multiple steps</a:t>
            </a:r>
          </a:p>
          <a:p>
            <a:pPr marL="0" indent="0">
              <a:buNone/>
            </a:pPr>
            <a:r>
              <a:rPr lang="en-US" dirty="0"/>
              <a:t>              For each step, start from the price step</a:t>
            </a:r>
          </a:p>
          <a:p>
            <a:pPr marL="0" indent="0">
              <a:buNone/>
            </a:pPr>
            <a:r>
              <a:rPr lang="en-US" dirty="0"/>
              <a:t>              Merge steps into solutions</a:t>
            </a:r>
          </a:p>
        </p:txBody>
      </p:sp>
    </p:spTree>
    <p:extLst>
      <p:ext uri="{BB962C8B-B14F-4D97-AF65-F5344CB8AC3E}">
        <p14:creationId xmlns:p14="http://schemas.microsoft.com/office/powerpoint/2010/main" val="650961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14D11A3-65EA-3E48-A012-BA497F58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2A2C2-1753-F14A-A591-FF0267B3E24B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9335CE-8D57-9346-B68C-C2E0DE8D63F3}"/>
              </a:ext>
            </a:extLst>
          </p:cNvPr>
          <p:cNvSpPr/>
          <p:nvPr/>
        </p:nvSpPr>
        <p:spPr>
          <a:xfrm>
            <a:off x="5073969" y="1628734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46DBC0-DC68-C641-979F-B50A31CDE052}"/>
              </a:ext>
            </a:extLst>
          </p:cNvPr>
          <p:cNvSpPr/>
          <p:nvPr/>
        </p:nvSpPr>
        <p:spPr>
          <a:xfrm>
            <a:off x="2063527" y="1675220"/>
            <a:ext cx="923960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Helvetica Neue"/>
                <a:cs typeface="Helvetica Neue"/>
              </a:rPr>
              <a:t>Price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B59891-3942-874F-9A20-D11FA6E3FE42}"/>
              </a:ext>
            </a:extLst>
          </p:cNvPr>
          <p:cNvSpPr/>
          <p:nvPr/>
        </p:nvSpPr>
        <p:spPr>
          <a:xfrm>
            <a:off x="8813897" y="1628734"/>
            <a:ext cx="771246" cy="6808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0A4BA4-8FA2-9D49-817D-C80FA0B24917}"/>
              </a:ext>
            </a:extLst>
          </p:cNvPr>
          <p:cNvGrpSpPr/>
          <p:nvPr/>
        </p:nvGrpSpPr>
        <p:grpSpPr>
          <a:xfrm>
            <a:off x="678269" y="3137420"/>
            <a:ext cx="4549301" cy="3249601"/>
            <a:chOff x="457200" y="419067"/>
            <a:chExt cx="8229600" cy="599777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5AA8AE-3FD2-6F41-BC4B-B84F073DAF0E}"/>
                </a:ext>
              </a:extLst>
            </p:cNvPr>
            <p:cNvSpPr/>
            <p:nvPr/>
          </p:nvSpPr>
          <p:spPr>
            <a:xfrm>
              <a:off x="457200" y="419067"/>
              <a:ext cx="8229600" cy="5997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6E89C1-D86D-794B-89F6-55401C65D99C}"/>
                </a:ext>
              </a:extLst>
            </p:cNvPr>
            <p:cNvSpPr txBox="1"/>
            <p:nvPr/>
          </p:nvSpPr>
          <p:spPr>
            <a:xfrm>
              <a:off x="775368" y="601583"/>
              <a:ext cx="7192211" cy="7413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Can this task be solved for 20 cents?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5ABCB38-8F43-9949-932C-D6ADB88BFDB9}"/>
                </a:ext>
              </a:extLst>
            </p:cNvPr>
            <p:cNvSpPr/>
            <p:nvPr/>
          </p:nvSpPr>
          <p:spPr>
            <a:xfrm>
              <a:off x="895684" y="2638899"/>
              <a:ext cx="280737" cy="28073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D95793-2961-E64C-A3D6-4619BB044909}"/>
                </a:ext>
              </a:extLst>
            </p:cNvPr>
            <p:cNvSpPr/>
            <p:nvPr/>
          </p:nvSpPr>
          <p:spPr>
            <a:xfrm>
              <a:off x="895684" y="3200373"/>
              <a:ext cx="280737" cy="28073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27137E-D305-BD4B-8E5C-354EA0313BC2}"/>
                </a:ext>
              </a:extLst>
            </p:cNvPr>
            <p:cNvSpPr txBox="1"/>
            <p:nvPr/>
          </p:nvSpPr>
          <p:spPr>
            <a:xfrm>
              <a:off x="1310101" y="2421067"/>
              <a:ext cx="1371600" cy="7413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Yes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88EA84-6D64-1344-9101-37554165EAB4}"/>
                </a:ext>
              </a:extLst>
            </p:cNvPr>
            <p:cNvSpPr txBox="1"/>
            <p:nvPr/>
          </p:nvSpPr>
          <p:spPr>
            <a:xfrm>
              <a:off x="1310101" y="2976840"/>
              <a:ext cx="1371600" cy="7413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No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E456A24-442F-4848-BAB1-5A7E560FE06E}"/>
                </a:ext>
              </a:extLst>
            </p:cNvPr>
            <p:cNvSpPr/>
            <p:nvPr/>
          </p:nvSpPr>
          <p:spPr>
            <a:xfrm>
              <a:off x="775368" y="1457154"/>
              <a:ext cx="7593264" cy="882316"/>
            </a:xfrm>
            <a:prstGeom prst="roundRect">
              <a:avLst/>
            </a:prstGeom>
            <a:solidFill>
              <a:srgbClr val="F76567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1"/>
                  </a:solidFill>
                </a:rPr>
                <a:t>Write a blog about Mechanical Turk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F41D9E-086F-F34F-88AB-8FE7F8E57F2E}"/>
                </a:ext>
              </a:extLst>
            </p:cNvPr>
            <p:cNvSpPr/>
            <p:nvPr/>
          </p:nvSpPr>
          <p:spPr>
            <a:xfrm>
              <a:off x="775368" y="3836674"/>
              <a:ext cx="1804737" cy="7620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Submit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9D3DD6A-DA2F-274A-B1F9-8FF4CEC45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477" y="2954612"/>
            <a:ext cx="5433374" cy="36991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D76E7A6-93EC-284A-9E99-70C6F7012D41}"/>
              </a:ext>
            </a:extLst>
          </p:cNvPr>
          <p:cNvSpPr/>
          <p:nvPr/>
        </p:nvSpPr>
        <p:spPr>
          <a:xfrm>
            <a:off x="5775664" y="5567308"/>
            <a:ext cx="4765093" cy="381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72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ABDA-1379-5946-BFAA-150B99ED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Milestone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7C852-6C6A-C745-9C09-FA5FFD699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1178"/>
          </a:xfrm>
        </p:spPr>
        <p:txBody>
          <a:bodyPr>
            <a:normAutofit/>
          </a:bodyPr>
          <a:lstStyle/>
          <a:p>
            <a:r>
              <a:rPr lang="en-US" dirty="0"/>
              <a:t>Milestone 2: Due Nov 4</a:t>
            </a:r>
          </a:p>
          <a:p>
            <a:pPr lvl="1"/>
            <a:r>
              <a:rPr lang="en-US" dirty="0"/>
              <a:t>Summarize your progress</a:t>
            </a:r>
          </a:p>
          <a:p>
            <a:pPr lvl="2"/>
            <a:r>
              <a:rPr lang="en-US" dirty="0"/>
              <a:t>Should make enough progress to know </a:t>
            </a:r>
            <a:r>
              <a:rPr lang="en-US" b="1" dirty="0">
                <a:solidFill>
                  <a:schemeClr val="accent1"/>
                </a:solidFill>
              </a:rPr>
              <a:t>whether the project is feasible</a:t>
            </a:r>
            <a:endParaRPr lang="en-US" dirty="0"/>
          </a:p>
          <a:p>
            <a:pPr lvl="1"/>
            <a:r>
              <a:rPr lang="en-US" dirty="0"/>
              <a:t>Last chance to convert a research project to an extensive literature survey</a:t>
            </a:r>
          </a:p>
          <a:p>
            <a:endParaRPr lang="en-US" dirty="0"/>
          </a:p>
          <a:p>
            <a:r>
              <a:rPr lang="en-US" dirty="0"/>
              <a:t>Midterm Pitch: Nov 1 (Tue), in lecture</a:t>
            </a:r>
          </a:p>
          <a:p>
            <a:pPr lvl="1"/>
            <a:r>
              <a:rPr lang="en-US" dirty="0"/>
              <a:t>Opportunity to engage other classmates</a:t>
            </a:r>
          </a:p>
          <a:p>
            <a:pPr lvl="1"/>
            <a:r>
              <a:rPr lang="en-US" dirty="0"/>
              <a:t>Every group will get around </a:t>
            </a:r>
            <a:r>
              <a:rPr lang="en-US" dirty="0">
                <a:solidFill>
                  <a:schemeClr val="accent2"/>
                </a:solidFill>
              </a:rPr>
              <a:t>10~12 minutes </a:t>
            </a:r>
            <a:r>
              <a:rPr lang="en-US" dirty="0"/>
              <a:t>of time from other </a:t>
            </a:r>
            <a:r>
              <a:rPr lang="en-US" dirty="0">
                <a:solidFill>
                  <a:schemeClr val="accent2"/>
                </a:solidFill>
              </a:rPr>
              <a:t>3 groups</a:t>
            </a:r>
          </a:p>
          <a:p>
            <a:pPr lvl="1"/>
            <a:r>
              <a:rPr lang="en-US" dirty="0"/>
              <a:t>If you want to engage the entire class (for data collection,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Let me know at least one week in advance</a:t>
            </a:r>
          </a:p>
          <a:p>
            <a:pPr lvl="2"/>
            <a:r>
              <a:rPr lang="en-US" dirty="0"/>
              <a:t>There might be time limits (e.g., 2~3 minutes)</a:t>
            </a:r>
          </a:p>
          <a:p>
            <a:pPr lvl="1"/>
            <a:r>
              <a:rPr lang="en-US" dirty="0"/>
              <a:t>Plan your progress to </a:t>
            </a:r>
            <a:r>
              <a:rPr lang="en-US" dirty="0">
                <a:solidFill>
                  <a:schemeClr val="accent2"/>
                </a:solidFill>
              </a:rPr>
              <a:t>utilize this discussion lecture</a:t>
            </a:r>
          </a:p>
        </p:txBody>
      </p:sp>
    </p:spTree>
    <p:extLst>
      <p:ext uri="{BB962C8B-B14F-4D97-AF65-F5344CB8AC3E}">
        <p14:creationId xmlns:p14="http://schemas.microsoft.com/office/powerpoint/2010/main" val="368551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14D11A3-65EA-3E48-A012-BA497F58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2A2C2-1753-F14A-A591-FF0267B3E24B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99E31E-BDC8-B54D-84EA-FB3EF2E41570}"/>
              </a:ext>
            </a:extLst>
          </p:cNvPr>
          <p:cNvGrpSpPr/>
          <p:nvPr/>
        </p:nvGrpSpPr>
        <p:grpSpPr>
          <a:xfrm>
            <a:off x="2063527" y="1824687"/>
            <a:ext cx="4922057" cy="680890"/>
            <a:chOff x="524739" y="2383114"/>
            <a:chExt cx="4922057" cy="68089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D0A8ED4-E8CC-AA43-9086-8AD49B9C5CD0}"/>
                </a:ext>
              </a:extLst>
            </p:cNvPr>
            <p:cNvSpPr/>
            <p:nvPr/>
          </p:nvSpPr>
          <p:spPr>
            <a:xfrm>
              <a:off x="3535182" y="2383114"/>
              <a:ext cx="1911614" cy="68089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Divide it into two or more steps.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141EBDE-0E40-7245-81E7-951A365265DB}"/>
                </a:ext>
              </a:extLst>
            </p:cNvPr>
            <p:cNvSpPr/>
            <p:nvPr/>
          </p:nvSpPr>
          <p:spPr>
            <a:xfrm>
              <a:off x="524739" y="2429600"/>
              <a:ext cx="1111917" cy="59512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Helvetica Neue"/>
                  <a:cs typeface="Helvetica Neue"/>
                </a:rPr>
                <a:t>Divide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6F040C5-1720-2B4F-8450-8121196B52A4}"/>
              </a:ext>
            </a:extLst>
          </p:cNvPr>
          <p:cNvGrpSpPr/>
          <p:nvPr/>
        </p:nvGrpSpPr>
        <p:grpSpPr>
          <a:xfrm>
            <a:off x="3529552" y="2939540"/>
            <a:ext cx="5132895" cy="3740880"/>
            <a:chOff x="457200" y="419067"/>
            <a:chExt cx="8229600" cy="599777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3C96599-16B7-5D47-BB49-07AF7E7A9A5C}"/>
                </a:ext>
              </a:extLst>
            </p:cNvPr>
            <p:cNvSpPr/>
            <p:nvPr/>
          </p:nvSpPr>
          <p:spPr>
            <a:xfrm>
              <a:off x="457200" y="419067"/>
              <a:ext cx="8229600" cy="5997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E93DCE-AAC2-8B41-AC13-E4CE844ACE68}"/>
                </a:ext>
              </a:extLst>
            </p:cNvPr>
            <p:cNvSpPr txBox="1"/>
            <p:nvPr/>
          </p:nvSpPr>
          <p:spPr>
            <a:xfrm>
              <a:off x="775368" y="601584"/>
              <a:ext cx="7192210" cy="6414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Break down the following task.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CAAD606C-05C5-B341-8CF4-CBC3B151DDA8}"/>
                </a:ext>
              </a:extLst>
            </p:cNvPr>
            <p:cNvSpPr/>
            <p:nvPr/>
          </p:nvSpPr>
          <p:spPr>
            <a:xfrm>
              <a:off x="775368" y="1457154"/>
              <a:ext cx="7593264" cy="882316"/>
            </a:xfrm>
            <a:prstGeom prst="roundRect">
              <a:avLst/>
            </a:prstGeom>
            <a:solidFill>
              <a:srgbClr val="F76567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bg1"/>
                  </a:solidFill>
                </a:rPr>
                <a:t>Write a blog about Mechanical Turk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D2A0E4-F5D9-6C4F-929C-5356A9E3D1B0}"/>
                </a:ext>
              </a:extLst>
            </p:cNvPr>
            <p:cNvSpPr txBox="1"/>
            <p:nvPr/>
          </p:nvSpPr>
          <p:spPr>
            <a:xfrm>
              <a:off x="775370" y="2604197"/>
              <a:ext cx="1590842" cy="6414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Step 1: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258017-F75B-E94D-88A4-C2EB527B7D4F}"/>
                </a:ext>
              </a:extLst>
            </p:cNvPr>
            <p:cNvSpPr txBox="1"/>
            <p:nvPr/>
          </p:nvSpPr>
          <p:spPr>
            <a:xfrm>
              <a:off x="775370" y="3322720"/>
              <a:ext cx="1590842" cy="6414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Step 2: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ADA7B5F-3AD5-E749-BD1B-5669C6C1FFE3}"/>
                </a:ext>
              </a:extLst>
            </p:cNvPr>
            <p:cNvSpPr/>
            <p:nvPr/>
          </p:nvSpPr>
          <p:spPr>
            <a:xfrm>
              <a:off x="2366211" y="2683025"/>
              <a:ext cx="6002421" cy="56750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33C857D-CBE5-6F43-9B71-5D29A84F0A6E}"/>
                </a:ext>
              </a:extLst>
            </p:cNvPr>
            <p:cNvSpPr/>
            <p:nvPr/>
          </p:nvSpPr>
          <p:spPr>
            <a:xfrm>
              <a:off x="2366211" y="3402926"/>
              <a:ext cx="6002421" cy="56750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1E8E12E-3D0A-F545-BC63-EE2A316293C2}"/>
                </a:ext>
              </a:extLst>
            </p:cNvPr>
            <p:cNvSpPr/>
            <p:nvPr/>
          </p:nvSpPr>
          <p:spPr>
            <a:xfrm>
              <a:off x="775367" y="4204338"/>
              <a:ext cx="2138949" cy="7620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Add Step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7ACB0E7-6117-734A-B94E-97B36A6507C1}"/>
                </a:ext>
              </a:extLst>
            </p:cNvPr>
            <p:cNvSpPr/>
            <p:nvPr/>
          </p:nvSpPr>
          <p:spPr>
            <a:xfrm>
              <a:off x="3181701" y="4204338"/>
              <a:ext cx="1818105" cy="7620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Submit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38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14D11A3-65EA-3E48-A012-BA497F58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2A2C2-1753-F14A-A591-FF0267B3E24B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96A9D9-1E19-2A40-89CE-354887841F87}"/>
              </a:ext>
            </a:extLst>
          </p:cNvPr>
          <p:cNvGrpSpPr/>
          <p:nvPr/>
        </p:nvGrpSpPr>
        <p:grpSpPr>
          <a:xfrm>
            <a:off x="2063527" y="2890475"/>
            <a:ext cx="8429439" cy="1325630"/>
            <a:chOff x="391735" y="3416255"/>
            <a:chExt cx="8429439" cy="13256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8063241-80F5-104F-BCCE-EACF19CAD63E}"/>
                </a:ext>
              </a:extLst>
            </p:cNvPr>
            <p:cNvGrpSpPr/>
            <p:nvPr/>
          </p:nvGrpSpPr>
          <p:grpSpPr>
            <a:xfrm>
              <a:off x="391735" y="3416255"/>
              <a:ext cx="8296434" cy="1325630"/>
              <a:chOff x="391735" y="3416255"/>
              <a:chExt cx="8296434" cy="132563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A0312DA-FC70-F143-ACDF-1719DCDAA304}"/>
                  </a:ext>
                </a:extLst>
              </p:cNvPr>
              <p:cNvGrpSpPr/>
              <p:nvPr/>
            </p:nvGrpSpPr>
            <p:grpSpPr>
              <a:xfrm>
                <a:off x="391735" y="3416255"/>
                <a:ext cx="8296434" cy="1325630"/>
                <a:chOff x="391735" y="3416255"/>
                <a:chExt cx="8296434" cy="1325630"/>
              </a:xfrm>
            </p:grpSpPr>
            <p:grpSp>
              <p:nvGrpSpPr>
                <p:cNvPr id="14" name="Group 14">
                  <a:extLst>
                    <a:ext uri="{FF2B5EF4-FFF2-40B4-BE49-F238E27FC236}">
                      <a16:creationId xmlns:a16="http://schemas.microsoft.com/office/drawing/2014/main" id="{B72E912B-5E4F-0442-9101-5BA4B2A6246A}"/>
                    </a:ext>
                  </a:extLst>
                </p:cNvPr>
                <p:cNvGrpSpPr/>
                <p:nvPr/>
              </p:nvGrpSpPr>
              <p:grpSpPr>
                <a:xfrm>
                  <a:off x="391735" y="3416255"/>
                  <a:ext cx="2856050" cy="1311832"/>
                  <a:chOff x="1792110" y="1693333"/>
                  <a:chExt cx="6082948" cy="2794000"/>
                </a:xfrm>
              </p:grpSpPr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0851CAB1-3ECF-8843-B2D2-3B75619B2D2B}"/>
                      </a:ext>
                    </a:extLst>
                  </p:cNvPr>
                  <p:cNvSpPr/>
                  <p:nvPr/>
                </p:nvSpPr>
                <p:spPr>
                  <a:xfrm>
                    <a:off x="1792110" y="1693333"/>
                    <a:ext cx="5799667" cy="2794000"/>
                  </a:xfrm>
                  <a:prstGeom prst="roundRect">
                    <a:avLst>
                      <a:gd name="adj" fmla="val 24243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57150" cmpd="sng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  <a:highlight>
                        <a:srgbClr val="C0C0C0"/>
                      </a:highlight>
                      <a:latin typeface="Calibri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D21B8D0-518E-2045-858E-8C662B47A3C8}"/>
                      </a:ext>
                    </a:extLst>
                  </p:cNvPr>
                  <p:cNvSpPr txBox="1"/>
                  <p:nvPr/>
                </p:nvSpPr>
                <p:spPr>
                  <a:xfrm>
                    <a:off x="2075390" y="1970854"/>
                    <a:ext cx="5799668" cy="15076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Create a new blog on </a:t>
                    </a:r>
                    <a:r>
                      <a:rPr lang="en-US" sz="2000" dirty="0" err="1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Wordpress.com</a:t>
                    </a:r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.</a:t>
                    </a:r>
                  </a:p>
                </p:txBody>
              </p:sp>
            </p:grp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A160CD9-F217-CB4B-9274-EC8585132B03}"/>
                    </a:ext>
                  </a:extLst>
                </p:cNvPr>
                <p:cNvSpPr/>
                <p:nvPr/>
              </p:nvSpPr>
              <p:spPr>
                <a:xfrm>
                  <a:off x="3176614" y="3430053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020B301D-BCAD-174E-91DB-409FBC32581F}"/>
                    </a:ext>
                  </a:extLst>
                </p:cNvPr>
                <p:cNvSpPr/>
                <p:nvPr/>
              </p:nvSpPr>
              <p:spPr>
                <a:xfrm>
                  <a:off x="5965124" y="3416255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7DE608-E52B-9049-BBC2-50B81EE1254E}"/>
                  </a:ext>
                </a:extLst>
              </p:cNvPr>
              <p:cNvSpPr txBox="1"/>
              <p:nvPr/>
            </p:nvSpPr>
            <p:spPr>
              <a:xfrm>
                <a:off x="3309619" y="3573448"/>
                <a:ext cx="27230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entry for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a blog.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48B313-EED5-5446-99B0-09CC678B14C7}"/>
                </a:ext>
              </a:extLst>
            </p:cNvPr>
            <p:cNvSpPr txBox="1"/>
            <p:nvPr/>
          </p:nvSpPr>
          <p:spPr>
            <a:xfrm>
              <a:off x="6098129" y="3533462"/>
              <a:ext cx="27230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"/>
                  <a:cs typeface="Helvetica Neue"/>
                </a:rPr>
                <a:t>Write a second entry for a blog.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99E31E-BDC8-B54D-84EA-FB3EF2E41570}"/>
              </a:ext>
            </a:extLst>
          </p:cNvPr>
          <p:cNvGrpSpPr/>
          <p:nvPr/>
        </p:nvGrpSpPr>
        <p:grpSpPr>
          <a:xfrm>
            <a:off x="2063527" y="1824687"/>
            <a:ext cx="4922057" cy="680890"/>
            <a:chOff x="524739" y="2383114"/>
            <a:chExt cx="4922057" cy="68089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D0A8ED4-E8CC-AA43-9086-8AD49B9C5CD0}"/>
                </a:ext>
              </a:extLst>
            </p:cNvPr>
            <p:cNvSpPr/>
            <p:nvPr/>
          </p:nvSpPr>
          <p:spPr>
            <a:xfrm>
              <a:off x="3535182" y="2383114"/>
              <a:ext cx="1911614" cy="68089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Divide it into two or more steps.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141EBDE-0E40-7245-81E7-951A365265DB}"/>
                </a:ext>
              </a:extLst>
            </p:cNvPr>
            <p:cNvSpPr/>
            <p:nvPr/>
          </p:nvSpPr>
          <p:spPr>
            <a:xfrm>
              <a:off x="524739" y="2429600"/>
              <a:ext cx="1111917" cy="59512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Helvetica Neue"/>
                  <a:cs typeface="Helvetica Neue"/>
                </a:rPr>
                <a:t>Divide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6280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14D11A3-65EA-3E48-A012-BA497F58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2A2C2-1753-F14A-A591-FF0267B3E24B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96A9D9-1E19-2A40-89CE-354887841F87}"/>
              </a:ext>
            </a:extLst>
          </p:cNvPr>
          <p:cNvGrpSpPr/>
          <p:nvPr/>
        </p:nvGrpSpPr>
        <p:grpSpPr>
          <a:xfrm>
            <a:off x="2063527" y="2890475"/>
            <a:ext cx="8429439" cy="1325630"/>
            <a:chOff x="391735" y="3416255"/>
            <a:chExt cx="8429439" cy="13256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8063241-80F5-104F-BCCE-EACF19CAD63E}"/>
                </a:ext>
              </a:extLst>
            </p:cNvPr>
            <p:cNvGrpSpPr/>
            <p:nvPr/>
          </p:nvGrpSpPr>
          <p:grpSpPr>
            <a:xfrm>
              <a:off x="391735" y="3416255"/>
              <a:ext cx="8296434" cy="1325630"/>
              <a:chOff x="391735" y="3416255"/>
              <a:chExt cx="8296434" cy="132563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A0312DA-FC70-F143-ACDF-1719DCDAA304}"/>
                  </a:ext>
                </a:extLst>
              </p:cNvPr>
              <p:cNvGrpSpPr/>
              <p:nvPr/>
            </p:nvGrpSpPr>
            <p:grpSpPr>
              <a:xfrm>
                <a:off x="391735" y="3416255"/>
                <a:ext cx="8296434" cy="1325630"/>
                <a:chOff x="391735" y="3416255"/>
                <a:chExt cx="8296434" cy="1325630"/>
              </a:xfrm>
            </p:grpSpPr>
            <p:grpSp>
              <p:nvGrpSpPr>
                <p:cNvPr id="14" name="Group 14">
                  <a:extLst>
                    <a:ext uri="{FF2B5EF4-FFF2-40B4-BE49-F238E27FC236}">
                      <a16:creationId xmlns:a16="http://schemas.microsoft.com/office/drawing/2014/main" id="{B72E912B-5E4F-0442-9101-5BA4B2A6246A}"/>
                    </a:ext>
                  </a:extLst>
                </p:cNvPr>
                <p:cNvGrpSpPr/>
                <p:nvPr/>
              </p:nvGrpSpPr>
              <p:grpSpPr>
                <a:xfrm>
                  <a:off x="391735" y="3416255"/>
                  <a:ext cx="2856050" cy="1311832"/>
                  <a:chOff x="1792110" y="1693333"/>
                  <a:chExt cx="6082948" cy="2794000"/>
                </a:xfrm>
              </p:grpSpPr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0851CAB1-3ECF-8843-B2D2-3B75619B2D2B}"/>
                      </a:ext>
                    </a:extLst>
                  </p:cNvPr>
                  <p:cNvSpPr/>
                  <p:nvPr/>
                </p:nvSpPr>
                <p:spPr>
                  <a:xfrm>
                    <a:off x="1792110" y="1693333"/>
                    <a:ext cx="5799667" cy="2794000"/>
                  </a:xfrm>
                  <a:prstGeom prst="roundRect">
                    <a:avLst>
                      <a:gd name="adj" fmla="val 24243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57150" cmpd="sng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  <a:highlight>
                        <a:srgbClr val="C0C0C0"/>
                      </a:highlight>
                      <a:latin typeface="Calibri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D21B8D0-518E-2045-858E-8C662B47A3C8}"/>
                      </a:ext>
                    </a:extLst>
                  </p:cNvPr>
                  <p:cNvSpPr txBox="1"/>
                  <p:nvPr/>
                </p:nvSpPr>
                <p:spPr>
                  <a:xfrm>
                    <a:off x="2075390" y="1970854"/>
                    <a:ext cx="5799668" cy="15076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Create a new blog on </a:t>
                    </a:r>
                    <a:r>
                      <a:rPr lang="en-US" sz="2000" dirty="0" err="1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Wordpress.com</a:t>
                    </a:r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.</a:t>
                    </a:r>
                  </a:p>
                </p:txBody>
              </p:sp>
            </p:grp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A160CD9-F217-CB4B-9274-EC8585132B03}"/>
                    </a:ext>
                  </a:extLst>
                </p:cNvPr>
                <p:cNvSpPr/>
                <p:nvPr/>
              </p:nvSpPr>
              <p:spPr>
                <a:xfrm>
                  <a:off x="3176614" y="3430053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020B301D-BCAD-174E-91DB-409FBC32581F}"/>
                    </a:ext>
                  </a:extLst>
                </p:cNvPr>
                <p:cNvSpPr/>
                <p:nvPr/>
              </p:nvSpPr>
              <p:spPr>
                <a:xfrm>
                  <a:off x="5965124" y="3416255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7DE608-E52B-9049-BBC2-50B81EE1254E}"/>
                  </a:ext>
                </a:extLst>
              </p:cNvPr>
              <p:cNvSpPr txBox="1"/>
              <p:nvPr/>
            </p:nvSpPr>
            <p:spPr>
              <a:xfrm>
                <a:off x="3309619" y="3573448"/>
                <a:ext cx="27230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entry for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a blog.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48B313-EED5-5446-99B0-09CC678B14C7}"/>
                </a:ext>
              </a:extLst>
            </p:cNvPr>
            <p:cNvSpPr txBox="1"/>
            <p:nvPr/>
          </p:nvSpPr>
          <p:spPr>
            <a:xfrm>
              <a:off x="6098129" y="3533462"/>
              <a:ext cx="27230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"/>
                  <a:cs typeface="Helvetica Neue"/>
                </a:rPr>
                <a:t>Write a second entry for a blog.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625861E-BF5B-8846-9A47-DF7C12FE162A}"/>
              </a:ext>
            </a:extLst>
          </p:cNvPr>
          <p:cNvSpPr/>
          <p:nvPr/>
        </p:nvSpPr>
        <p:spPr>
          <a:xfrm>
            <a:off x="2596199" y="4202307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29ECE1-203B-AE4F-B164-6C14657D0503}"/>
              </a:ext>
            </a:extLst>
          </p:cNvPr>
          <p:cNvSpPr/>
          <p:nvPr/>
        </p:nvSpPr>
        <p:spPr>
          <a:xfrm>
            <a:off x="2322247" y="1890022"/>
            <a:ext cx="923960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Helvetica Neue"/>
                <a:cs typeface="Helvetica Neue"/>
              </a:rPr>
              <a:t>Price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A4AAC5-D0D0-6B42-AEA6-BD5C8B79B986}"/>
              </a:ext>
            </a:extLst>
          </p:cNvPr>
          <p:cNvSpPr/>
          <p:nvPr/>
        </p:nvSpPr>
        <p:spPr>
          <a:xfrm>
            <a:off x="5406529" y="4202307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99C06C-20EA-F84D-B876-43E4C20B9854}"/>
              </a:ext>
            </a:extLst>
          </p:cNvPr>
          <p:cNvSpPr/>
          <p:nvPr/>
        </p:nvSpPr>
        <p:spPr>
          <a:xfrm>
            <a:off x="8216859" y="4202307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2D1A25-9794-ED4E-B760-6BD685E638CA}"/>
              </a:ext>
            </a:extLst>
          </p:cNvPr>
          <p:cNvSpPr/>
          <p:nvPr/>
        </p:nvSpPr>
        <p:spPr>
          <a:xfrm>
            <a:off x="3283738" y="4883197"/>
            <a:ext cx="771246" cy="6808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4F22DB-7670-1F4A-BA69-73EE3D497C10}"/>
              </a:ext>
            </a:extLst>
          </p:cNvPr>
          <p:cNvSpPr/>
          <p:nvPr/>
        </p:nvSpPr>
        <p:spPr>
          <a:xfrm>
            <a:off x="6008321" y="4883197"/>
            <a:ext cx="771246" cy="6808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E59215-3D7D-3B40-ADD0-66A884D130B3}"/>
              </a:ext>
            </a:extLst>
          </p:cNvPr>
          <p:cNvSpPr/>
          <p:nvPr/>
        </p:nvSpPr>
        <p:spPr>
          <a:xfrm>
            <a:off x="8824555" y="4883197"/>
            <a:ext cx="771246" cy="6808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Yes.</a:t>
            </a:r>
          </a:p>
        </p:txBody>
      </p:sp>
    </p:spTree>
    <p:extLst>
      <p:ext uri="{BB962C8B-B14F-4D97-AF65-F5344CB8AC3E}">
        <p14:creationId xmlns:p14="http://schemas.microsoft.com/office/powerpoint/2010/main" val="79743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  <p:bldP spid="27" grpId="0" animBg="1"/>
      <p:bldP spid="3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14D11A3-65EA-3E48-A012-BA497F58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2A2C2-1753-F14A-A591-FF0267B3E24B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96A9D9-1E19-2A40-89CE-354887841F87}"/>
              </a:ext>
            </a:extLst>
          </p:cNvPr>
          <p:cNvGrpSpPr/>
          <p:nvPr/>
        </p:nvGrpSpPr>
        <p:grpSpPr>
          <a:xfrm>
            <a:off x="2063527" y="2890475"/>
            <a:ext cx="8429439" cy="1325630"/>
            <a:chOff x="391735" y="3416255"/>
            <a:chExt cx="8429439" cy="13256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8063241-80F5-104F-BCCE-EACF19CAD63E}"/>
                </a:ext>
              </a:extLst>
            </p:cNvPr>
            <p:cNvGrpSpPr/>
            <p:nvPr/>
          </p:nvGrpSpPr>
          <p:grpSpPr>
            <a:xfrm>
              <a:off x="391735" y="3416255"/>
              <a:ext cx="8296434" cy="1325630"/>
              <a:chOff x="391735" y="3416255"/>
              <a:chExt cx="8296434" cy="132563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A0312DA-FC70-F143-ACDF-1719DCDAA304}"/>
                  </a:ext>
                </a:extLst>
              </p:cNvPr>
              <p:cNvGrpSpPr/>
              <p:nvPr/>
            </p:nvGrpSpPr>
            <p:grpSpPr>
              <a:xfrm>
                <a:off x="391735" y="3416255"/>
                <a:ext cx="8296434" cy="1325630"/>
                <a:chOff x="391735" y="3416255"/>
                <a:chExt cx="8296434" cy="1325630"/>
              </a:xfrm>
            </p:grpSpPr>
            <p:grpSp>
              <p:nvGrpSpPr>
                <p:cNvPr id="14" name="Group 14">
                  <a:extLst>
                    <a:ext uri="{FF2B5EF4-FFF2-40B4-BE49-F238E27FC236}">
                      <a16:creationId xmlns:a16="http://schemas.microsoft.com/office/drawing/2014/main" id="{B72E912B-5E4F-0442-9101-5BA4B2A6246A}"/>
                    </a:ext>
                  </a:extLst>
                </p:cNvPr>
                <p:cNvGrpSpPr/>
                <p:nvPr/>
              </p:nvGrpSpPr>
              <p:grpSpPr>
                <a:xfrm>
                  <a:off x="391735" y="3416255"/>
                  <a:ext cx="2856050" cy="1311832"/>
                  <a:chOff x="1792110" y="1693333"/>
                  <a:chExt cx="6082948" cy="2794000"/>
                </a:xfrm>
              </p:grpSpPr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0851CAB1-3ECF-8843-B2D2-3B75619B2D2B}"/>
                      </a:ext>
                    </a:extLst>
                  </p:cNvPr>
                  <p:cNvSpPr/>
                  <p:nvPr/>
                </p:nvSpPr>
                <p:spPr>
                  <a:xfrm>
                    <a:off x="1792110" y="1693333"/>
                    <a:ext cx="5799667" cy="2794000"/>
                  </a:xfrm>
                  <a:prstGeom prst="roundRect">
                    <a:avLst>
                      <a:gd name="adj" fmla="val 24243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57150" cmpd="sng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  <a:highlight>
                        <a:srgbClr val="C0C0C0"/>
                      </a:highlight>
                      <a:latin typeface="Calibri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D21B8D0-518E-2045-858E-8C662B47A3C8}"/>
                      </a:ext>
                    </a:extLst>
                  </p:cNvPr>
                  <p:cNvSpPr txBox="1"/>
                  <p:nvPr/>
                </p:nvSpPr>
                <p:spPr>
                  <a:xfrm>
                    <a:off x="2075390" y="1970854"/>
                    <a:ext cx="5799668" cy="15076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Create a new blog on </a:t>
                    </a:r>
                    <a:r>
                      <a:rPr lang="en-US" sz="2000" dirty="0" err="1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Wordpress.com</a:t>
                    </a:r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.</a:t>
                    </a:r>
                  </a:p>
                </p:txBody>
              </p:sp>
            </p:grp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A160CD9-F217-CB4B-9274-EC8585132B03}"/>
                    </a:ext>
                  </a:extLst>
                </p:cNvPr>
                <p:cNvSpPr/>
                <p:nvPr/>
              </p:nvSpPr>
              <p:spPr>
                <a:xfrm>
                  <a:off x="3176614" y="3430053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020B301D-BCAD-174E-91DB-409FBC32581F}"/>
                    </a:ext>
                  </a:extLst>
                </p:cNvPr>
                <p:cNvSpPr/>
                <p:nvPr/>
              </p:nvSpPr>
              <p:spPr>
                <a:xfrm>
                  <a:off x="5965124" y="3416255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7DE608-E52B-9049-BBC2-50B81EE1254E}"/>
                  </a:ext>
                </a:extLst>
              </p:cNvPr>
              <p:cNvSpPr txBox="1"/>
              <p:nvPr/>
            </p:nvSpPr>
            <p:spPr>
              <a:xfrm>
                <a:off x="3309619" y="3573448"/>
                <a:ext cx="27230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entry for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a blog.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48B313-EED5-5446-99B0-09CC678B14C7}"/>
                </a:ext>
              </a:extLst>
            </p:cNvPr>
            <p:cNvSpPr txBox="1"/>
            <p:nvPr/>
          </p:nvSpPr>
          <p:spPr>
            <a:xfrm>
              <a:off x="6098129" y="3533462"/>
              <a:ext cx="27230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"/>
                  <a:cs typeface="Helvetica Neue"/>
                </a:rPr>
                <a:t>Write a second entry for a blog.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625861E-BF5B-8846-9A47-DF7C12FE162A}"/>
              </a:ext>
            </a:extLst>
          </p:cNvPr>
          <p:cNvSpPr/>
          <p:nvPr/>
        </p:nvSpPr>
        <p:spPr>
          <a:xfrm>
            <a:off x="2596199" y="4202307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A4AAC5-D0D0-6B42-AEA6-BD5C8B79B986}"/>
              </a:ext>
            </a:extLst>
          </p:cNvPr>
          <p:cNvSpPr/>
          <p:nvPr/>
        </p:nvSpPr>
        <p:spPr>
          <a:xfrm>
            <a:off x="5406529" y="4202307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99C06C-20EA-F84D-B876-43E4C20B9854}"/>
              </a:ext>
            </a:extLst>
          </p:cNvPr>
          <p:cNvSpPr/>
          <p:nvPr/>
        </p:nvSpPr>
        <p:spPr>
          <a:xfrm>
            <a:off x="8216859" y="4202307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2D1A25-9794-ED4E-B760-6BD685E638CA}"/>
              </a:ext>
            </a:extLst>
          </p:cNvPr>
          <p:cNvSpPr/>
          <p:nvPr/>
        </p:nvSpPr>
        <p:spPr>
          <a:xfrm>
            <a:off x="3283738" y="4883197"/>
            <a:ext cx="771246" cy="6808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4F22DB-7670-1F4A-BA69-73EE3D497C10}"/>
              </a:ext>
            </a:extLst>
          </p:cNvPr>
          <p:cNvSpPr/>
          <p:nvPr/>
        </p:nvSpPr>
        <p:spPr>
          <a:xfrm>
            <a:off x="6008321" y="4883197"/>
            <a:ext cx="771246" cy="6808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E59215-3D7D-3B40-ADD0-66A884D130B3}"/>
              </a:ext>
            </a:extLst>
          </p:cNvPr>
          <p:cNvSpPr/>
          <p:nvPr/>
        </p:nvSpPr>
        <p:spPr>
          <a:xfrm>
            <a:off x="8824555" y="4883197"/>
            <a:ext cx="771246" cy="6808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FF64637-4317-6E49-B4C8-AEA088C9F27B}"/>
              </a:ext>
            </a:extLst>
          </p:cNvPr>
          <p:cNvGrpSpPr/>
          <p:nvPr/>
        </p:nvGrpSpPr>
        <p:grpSpPr>
          <a:xfrm>
            <a:off x="3755397" y="2780475"/>
            <a:ext cx="5594808" cy="4077525"/>
            <a:chOff x="457200" y="419067"/>
            <a:chExt cx="8229600" cy="599777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04AC874-2F29-1A40-AD95-7B1C631E1FA1}"/>
                </a:ext>
              </a:extLst>
            </p:cNvPr>
            <p:cNvSpPr/>
            <p:nvPr/>
          </p:nvSpPr>
          <p:spPr>
            <a:xfrm>
              <a:off x="457200" y="419067"/>
              <a:ext cx="8229600" cy="5997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02C84A5-B456-694C-AEA3-8419818A9BD2}"/>
                </a:ext>
              </a:extLst>
            </p:cNvPr>
            <p:cNvSpPr txBox="1"/>
            <p:nvPr/>
          </p:nvSpPr>
          <p:spPr>
            <a:xfrm>
              <a:off x="775368" y="601584"/>
              <a:ext cx="7192210" cy="6790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</a:rPr>
                <a:t>Solve the following task.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FBF7741E-5070-C34A-899B-66A9367D0ADA}"/>
                </a:ext>
              </a:extLst>
            </p:cNvPr>
            <p:cNvSpPr/>
            <p:nvPr/>
          </p:nvSpPr>
          <p:spPr>
            <a:xfrm>
              <a:off x="775368" y="1457154"/>
              <a:ext cx="7593264" cy="882316"/>
            </a:xfrm>
            <a:prstGeom prst="roundRect">
              <a:avLst/>
            </a:prstGeom>
            <a:solidFill>
              <a:srgbClr val="F76567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bg1"/>
                  </a:solidFill>
                </a:rPr>
                <a:t>Create a new blank blog on </a:t>
              </a:r>
              <a:r>
                <a:rPr lang="en-US" sz="2400" dirty="0" err="1">
                  <a:solidFill>
                    <a:schemeClr val="bg1"/>
                  </a:solidFill>
                </a:rPr>
                <a:t>Wordpress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D291869-815F-6845-917B-7DD373516B40}"/>
                </a:ext>
              </a:extLst>
            </p:cNvPr>
            <p:cNvSpPr/>
            <p:nvPr/>
          </p:nvSpPr>
          <p:spPr>
            <a:xfrm>
              <a:off x="775369" y="2683025"/>
              <a:ext cx="7593264" cy="13007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DCEC6B0-82DB-0C42-9139-AF8485B9FDF3}"/>
                </a:ext>
              </a:extLst>
            </p:cNvPr>
            <p:cNvSpPr/>
            <p:nvPr/>
          </p:nvSpPr>
          <p:spPr>
            <a:xfrm>
              <a:off x="775368" y="4210992"/>
              <a:ext cx="1818105" cy="7620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Submit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0BDCCBE-DC9D-4D4B-8088-373255EB0C1A}"/>
              </a:ext>
            </a:extLst>
          </p:cNvPr>
          <p:cNvSpPr/>
          <p:nvPr/>
        </p:nvSpPr>
        <p:spPr>
          <a:xfrm>
            <a:off x="2313132" y="1932642"/>
            <a:ext cx="1111917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Helvetica Neue"/>
                <a:cs typeface="Helvetica Neue"/>
              </a:rPr>
              <a:t>Solve</a:t>
            </a:r>
          </a:p>
        </p:txBody>
      </p:sp>
    </p:spTree>
    <p:extLst>
      <p:ext uri="{BB962C8B-B14F-4D97-AF65-F5344CB8AC3E}">
        <p14:creationId xmlns:p14="http://schemas.microsoft.com/office/powerpoint/2010/main" val="59292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14D11A3-65EA-3E48-A012-BA497F58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2A2C2-1753-F14A-A591-FF0267B3E24B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96A9D9-1E19-2A40-89CE-354887841F87}"/>
              </a:ext>
            </a:extLst>
          </p:cNvPr>
          <p:cNvGrpSpPr/>
          <p:nvPr/>
        </p:nvGrpSpPr>
        <p:grpSpPr>
          <a:xfrm>
            <a:off x="2063527" y="2890475"/>
            <a:ext cx="8429439" cy="1325630"/>
            <a:chOff x="391735" y="3416255"/>
            <a:chExt cx="8429439" cy="13256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8063241-80F5-104F-BCCE-EACF19CAD63E}"/>
                </a:ext>
              </a:extLst>
            </p:cNvPr>
            <p:cNvGrpSpPr/>
            <p:nvPr/>
          </p:nvGrpSpPr>
          <p:grpSpPr>
            <a:xfrm>
              <a:off x="391735" y="3416255"/>
              <a:ext cx="8296434" cy="1325630"/>
              <a:chOff x="391735" y="3416255"/>
              <a:chExt cx="8296434" cy="132563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A0312DA-FC70-F143-ACDF-1719DCDAA304}"/>
                  </a:ext>
                </a:extLst>
              </p:cNvPr>
              <p:cNvGrpSpPr/>
              <p:nvPr/>
            </p:nvGrpSpPr>
            <p:grpSpPr>
              <a:xfrm>
                <a:off x="391735" y="3416255"/>
                <a:ext cx="8296434" cy="1325630"/>
                <a:chOff x="391735" y="3416255"/>
                <a:chExt cx="8296434" cy="1325630"/>
              </a:xfrm>
            </p:grpSpPr>
            <p:grpSp>
              <p:nvGrpSpPr>
                <p:cNvPr id="14" name="Group 14">
                  <a:extLst>
                    <a:ext uri="{FF2B5EF4-FFF2-40B4-BE49-F238E27FC236}">
                      <a16:creationId xmlns:a16="http://schemas.microsoft.com/office/drawing/2014/main" id="{B72E912B-5E4F-0442-9101-5BA4B2A6246A}"/>
                    </a:ext>
                  </a:extLst>
                </p:cNvPr>
                <p:cNvGrpSpPr/>
                <p:nvPr/>
              </p:nvGrpSpPr>
              <p:grpSpPr>
                <a:xfrm>
                  <a:off x="391735" y="3416255"/>
                  <a:ext cx="2856050" cy="1311832"/>
                  <a:chOff x="1792110" y="1693333"/>
                  <a:chExt cx="6082948" cy="2794000"/>
                </a:xfrm>
              </p:grpSpPr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0851CAB1-3ECF-8843-B2D2-3B75619B2D2B}"/>
                      </a:ext>
                    </a:extLst>
                  </p:cNvPr>
                  <p:cNvSpPr/>
                  <p:nvPr/>
                </p:nvSpPr>
                <p:spPr>
                  <a:xfrm>
                    <a:off x="1792110" y="1693333"/>
                    <a:ext cx="5799667" cy="2794000"/>
                  </a:xfrm>
                  <a:prstGeom prst="roundRect">
                    <a:avLst>
                      <a:gd name="adj" fmla="val 24243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57150" cmpd="sng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  <a:highlight>
                        <a:srgbClr val="C0C0C0"/>
                      </a:highlight>
                      <a:latin typeface="Calibri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D21B8D0-518E-2045-858E-8C662B47A3C8}"/>
                      </a:ext>
                    </a:extLst>
                  </p:cNvPr>
                  <p:cNvSpPr txBox="1"/>
                  <p:nvPr/>
                </p:nvSpPr>
                <p:spPr>
                  <a:xfrm>
                    <a:off x="2075390" y="1970854"/>
                    <a:ext cx="5799668" cy="15076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Create a new blog on </a:t>
                    </a:r>
                    <a:r>
                      <a:rPr lang="en-US" sz="2000" dirty="0" err="1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Wordpress.com</a:t>
                    </a:r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.</a:t>
                    </a:r>
                  </a:p>
                </p:txBody>
              </p:sp>
            </p:grp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A160CD9-F217-CB4B-9274-EC8585132B03}"/>
                    </a:ext>
                  </a:extLst>
                </p:cNvPr>
                <p:cNvSpPr/>
                <p:nvPr/>
              </p:nvSpPr>
              <p:spPr>
                <a:xfrm>
                  <a:off x="3176614" y="3430053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020B301D-BCAD-174E-91DB-409FBC32581F}"/>
                    </a:ext>
                  </a:extLst>
                </p:cNvPr>
                <p:cNvSpPr/>
                <p:nvPr/>
              </p:nvSpPr>
              <p:spPr>
                <a:xfrm>
                  <a:off x="5965124" y="3416255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7DE608-E52B-9049-BBC2-50B81EE1254E}"/>
                  </a:ext>
                </a:extLst>
              </p:cNvPr>
              <p:cNvSpPr txBox="1"/>
              <p:nvPr/>
            </p:nvSpPr>
            <p:spPr>
              <a:xfrm>
                <a:off x="3309619" y="3573448"/>
                <a:ext cx="27230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entry for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a blog.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48B313-EED5-5446-99B0-09CC678B14C7}"/>
                </a:ext>
              </a:extLst>
            </p:cNvPr>
            <p:cNvSpPr txBox="1"/>
            <p:nvPr/>
          </p:nvSpPr>
          <p:spPr>
            <a:xfrm>
              <a:off x="6098129" y="3533462"/>
              <a:ext cx="27230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"/>
                  <a:cs typeface="Helvetica Neue"/>
                </a:rPr>
                <a:t>Write a second entry for a blog.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A36112-047E-2443-99F7-189A6EAFF869}"/>
              </a:ext>
            </a:extLst>
          </p:cNvPr>
          <p:cNvGrpSpPr/>
          <p:nvPr/>
        </p:nvGrpSpPr>
        <p:grpSpPr>
          <a:xfrm>
            <a:off x="387420" y="3774794"/>
            <a:ext cx="3577511" cy="2903888"/>
            <a:chOff x="1870141" y="-1896"/>
            <a:chExt cx="4733784" cy="384244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5BBF8B-4CB4-EE4F-81B2-18731706D1CD}"/>
                </a:ext>
              </a:extLst>
            </p:cNvPr>
            <p:cNvSpPr/>
            <p:nvPr/>
          </p:nvSpPr>
          <p:spPr>
            <a:xfrm>
              <a:off x="1870141" y="-1896"/>
              <a:ext cx="4733784" cy="3842442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190500" dir="2700000" algn="br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 descr="Picture 134.png">
              <a:extLst>
                <a:ext uri="{FF2B5EF4-FFF2-40B4-BE49-F238E27FC236}">
                  <a16:creationId xmlns:a16="http://schemas.microsoft.com/office/drawing/2014/main" id="{837B1414-4082-614B-8397-45148918F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7257" y="258143"/>
              <a:ext cx="4392423" cy="3275319"/>
            </a:xfrm>
            <a:prstGeom prst="rect">
              <a:avLst/>
            </a:prstGeom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F7B005C-4B0E-B945-8CA9-C90E5931C156}"/>
              </a:ext>
            </a:extLst>
          </p:cNvPr>
          <p:cNvSpPr/>
          <p:nvPr/>
        </p:nvSpPr>
        <p:spPr>
          <a:xfrm>
            <a:off x="4278487" y="4046814"/>
            <a:ext cx="3577511" cy="2419094"/>
          </a:xfrm>
          <a:prstGeom prst="rect">
            <a:avLst/>
          </a:prstGeom>
          <a:solidFill>
            <a:schemeClr val="tx1"/>
          </a:solidFill>
          <a:effectLst>
            <a:outerShdw blurRad="50800" dist="190500" dir="2700000" algn="br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“Welcome to my blog about Mechanical Turk! Here, I’ll be posting some of my favorite recipes for Mechanical Turk. You’ll be able to follow along at home and create delicious </a:t>
            </a:r>
            <a:r>
              <a:rPr lang="en-US" sz="1400" dirty="0" err="1">
                <a:solidFill>
                  <a:schemeClr val="bg1"/>
                </a:solidFill>
                <a:latin typeface="Helvetica Neue"/>
                <a:cs typeface="Helvetica Neue"/>
              </a:rPr>
              <a:t>HITs</a:t>
            </a:r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. From the comfort of your own home! Stay tuned and </a:t>
            </a:r>
            <a:r>
              <a:rPr lang="en-US" sz="1400" dirty="0" err="1">
                <a:solidFill>
                  <a:schemeClr val="bg1"/>
                </a:solidFill>
                <a:latin typeface="Helvetica Neue"/>
                <a:cs typeface="Helvetica Neue"/>
              </a:rPr>
              <a:t>i’ll</a:t>
            </a:r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 show you some of the best strategies for keeping your Turk workers engaged.”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F464C5A-F19F-3A4E-A155-A1F7DC167981}"/>
              </a:ext>
            </a:extLst>
          </p:cNvPr>
          <p:cNvSpPr/>
          <p:nvPr/>
        </p:nvSpPr>
        <p:spPr>
          <a:xfrm>
            <a:off x="8169554" y="3908537"/>
            <a:ext cx="3817055" cy="2695649"/>
          </a:xfrm>
          <a:prstGeom prst="rect">
            <a:avLst/>
          </a:prstGeom>
          <a:solidFill>
            <a:schemeClr val="tx1"/>
          </a:solidFill>
          <a:effectLst>
            <a:outerShdw blurRad="50800" dist="190500" dir="2700000" algn="br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“You may be inclined to price your </a:t>
            </a:r>
            <a:r>
              <a:rPr lang="en-US" sz="1400" dirty="0" err="1">
                <a:solidFill>
                  <a:schemeClr val="bg1"/>
                </a:solidFill>
                <a:latin typeface="Helvetica Neue"/>
                <a:cs typeface="Helvetica Neue"/>
              </a:rPr>
              <a:t>HITs</a:t>
            </a:r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 at the lowest possible rate, but this isn’t always the best choice. Instead, you should base your pricing on:</a:t>
            </a:r>
          </a:p>
          <a:p>
            <a:pPr algn="ctr"/>
            <a:endParaRPr lang="en-US" sz="1400" dirty="0">
              <a:solidFill>
                <a:schemeClr val="bg1"/>
              </a:solidFill>
              <a:latin typeface="Helvetica Neue"/>
              <a:cs typeface="Helvetica Neue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-How long will the HIT take?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-Is the HIT similar to other </a:t>
            </a:r>
            <a:r>
              <a:rPr lang="en-US" sz="1400" dirty="0" err="1">
                <a:solidFill>
                  <a:schemeClr val="bg1"/>
                </a:solidFill>
                <a:latin typeface="Helvetica Neue"/>
                <a:cs typeface="Helvetica Neue"/>
              </a:rPr>
              <a:t>HITs</a:t>
            </a:r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? If so, price it slightly less than theirs.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-If the HIT involves a lot of qualifications, you may want to price it higher, to attract more qualified workers.”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E413DC-F734-7B4F-B461-3BDA1CE2E020}"/>
              </a:ext>
            </a:extLst>
          </p:cNvPr>
          <p:cNvSpPr/>
          <p:nvPr/>
        </p:nvSpPr>
        <p:spPr>
          <a:xfrm>
            <a:off x="2313132" y="1932642"/>
            <a:ext cx="1111917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Helvetica Neue"/>
                <a:cs typeface="Helvetica Neue"/>
              </a:rPr>
              <a:t>Solve</a:t>
            </a:r>
          </a:p>
        </p:txBody>
      </p:sp>
    </p:spTree>
    <p:extLst>
      <p:ext uri="{BB962C8B-B14F-4D97-AF65-F5344CB8AC3E}">
        <p14:creationId xmlns:p14="http://schemas.microsoft.com/office/powerpoint/2010/main" val="232104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8CBB3693-90BE-3042-9B3C-C94B10BFE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77BF01-76F0-1343-A5F8-18573D69552C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49B139-6883-E04F-8337-F2F759C16D75}"/>
              </a:ext>
            </a:extLst>
          </p:cNvPr>
          <p:cNvGrpSpPr/>
          <p:nvPr/>
        </p:nvGrpSpPr>
        <p:grpSpPr>
          <a:xfrm>
            <a:off x="2063527" y="2890475"/>
            <a:ext cx="8429439" cy="1325630"/>
            <a:chOff x="391735" y="3416255"/>
            <a:chExt cx="8429439" cy="132563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76D8F27-A74D-834C-B872-596ACD6F9374}"/>
                </a:ext>
              </a:extLst>
            </p:cNvPr>
            <p:cNvGrpSpPr/>
            <p:nvPr/>
          </p:nvGrpSpPr>
          <p:grpSpPr>
            <a:xfrm>
              <a:off x="391735" y="3416255"/>
              <a:ext cx="8296434" cy="1325630"/>
              <a:chOff x="391735" y="3416255"/>
              <a:chExt cx="8296434" cy="132563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AC6DDDD-3FAD-C341-9F27-3BF2F1F121EA}"/>
                  </a:ext>
                </a:extLst>
              </p:cNvPr>
              <p:cNvGrpSpPr/>
              <p:nvPr/>
            </p:nvGrpSpPr>
            <p:grpSpPr>
              <a:xfrm>
                <a:off x="391735" y="3416255"/>
                <a:ext cx="8296434" cy="1325630"/>
                <a:chOff x="391735" y="3416255"/>
                <a:chExt cx="8296434" cy="1325630"/>
              </a:xfrm>
            </p:grpSpPr>
            <p:grpSp>
              <p:nvGrpSpPr>
                <p:cNvPr id="11" name="Group 14">
                  <a:extLst>
                    <a:ext uri="{FF2B5EF4-FFF2-40B4-BE49-F238E27FC236}">
                      <a16:creationId xmlns:a16="http://schemas.microsoft.com/office/drawing/2014/main" id="{AEE04105-039D-E84B-907B-588E55EF67DE}"/>
                    </a:ext>
                  </a:extLst>
                </p:cNvPr>
                <p:cNvGrpSpPr/>
                <p:nvPr/>
              </p:nvGrpSpPr>
              <p:grpSpPr>
                <a:xfrm>
                  <a:off x="391735" y="3416255"/>
                  <a:ext cx="2856050" cy="1311832"/>
                  <a:chOff x="1792110" y="1693333"/>
                  <a:chExt cx="6082948" cy="2794000"/>
                </a:xfrm>
              </p:grpSpPr>
              <p:sp>
                <p:nvSpPr>
                  <p:cNvPr id="14" name="Rounded Rectangle 13">
                    <a:extLst>
                      <a:ext uri="{FF2B5EF4-FFF2-40B4-BE49-F238E27FC236}">
                        <a16:creationId xmlns:a16="http://schemas.microsoft.com/office/drawing/2014/main" id="{E98640F5-E9E3-144F-A8BA-4AEA0EC41035}"/>
                      </a:ext>
                    </a:extLst>
                  </p:cNvPr>
                  <p:cNvSpPr/>
                  <p:nvPr/>
                </p:nvSpPr>
                <p:spPr>
                  <a:xfrm>
                    <a:off x="1792110" y="1693333"/>
                    <a:ext cx="5799667" cy="2794000"/>
                  </a:xfrm>
                  <a:prstGeom prst="roundRect">
                    <a:avLst>
                      <a:gd name="adj" fmla="val 24243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57150" cmpd="sng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  <a:highlight>
                        <a:srgbClr val="C0C0C0"/>
                      </a:highlight>
                      <a:latin typeface="Calibri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A963558-1B9F-2A4A-86DD-4DB64456C19A}"/>
                      </a:ext>
                    </a:extLst>
                  </p:cNvPr>
                  <p:cNvSpPr txBox="1"/>
                  <p:nvPr/>
                </p:nvSpPr>
                <p:spPr>
                  <a:xfrm>
                    <a:off x="2075390" y="1970854"/>
                    <a:ext cx="5799668" cy="15076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Create a new blog on </a:t>
                    </a:r>
                    <a:r>
                      <a:rPr lang="en-US" sz="2000" dirty="0" err="1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Wordpress.com</a:t>
                    </a:r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.</a:t>
                    </a:r>
                  </a:p>
                </p:txBody>
              </p:sp>
            </p:grp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F1DE5994-7F1C-B941-A4B8-2FA0FBE33812}"/>
                    </a:ext>
                  </a:extLst>
                </p:cNvPr>
                <p:cNvSpPr/>
                <p:nvPr/>
              </p:nvSpPr>
              <p:spPr>
                <a:xfrm>
                  <a:off x="3176614" y="3430053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114D48F3-A8A4-0549-8D3A-7637FFCAFAF6}"/>
                    </a:ext>
                  </a:extLst>
                </p:cNvPr>
                <p:cNvSpPr/>
                <p:nvPr/>
              </p:nvSpPr>
              <p:spPr>
                <a:xfrm>
                  <a:off x="5965124" y="3416255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755BC5-3B7A-AB4E-BA99-60A73A4B68BE}"/>
                  </a:ext>
                </a:extLst>
              </p:cNvPr>
              <p:cNvSpPr txBox="1"/>
              <p:nvPr/>
            </p:nvSpPr>
            <p:spPr>
              <a:xfrm>
                <a:off x="3309619" y="3573448"/>
                <a:ext cx="27230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entry for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a blog.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BF2DBE-961C-7146-8023-35A316BED27D}"/>
                </a:ext>
              </a:extLst>
            </p:cNvPr>
            <p:cNvSpPr txBox="1"/>
            <p:nvPr/>
          </p:nvSpPr>
          <p:spPr>
            <a:xfrm>
              <a:off x="6098129" y="3533462"/>
              <a:ext cx="27230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"/>
                  <a:cs typeface="Helvetica Neue"/>
                </a:rPr>
                <a:t>Write a second entry for a blog.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8908E72-1181-D142-A3AF-51669A48E301}"/>
              </a:ext>
            </a:extLst>
          </p:cNvPr>
          <p:cNvSpPr/>
          <p:nvPr/>
        </p:nvSpPr>
        <p:spPr>
          <a:xfrm>
            <a:off x="5078685" y="1852443"/>
            <a:ext cx="2302643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Combine the results of solved steps.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1A8696-E0C9-C94B-93CB-F7ACB405AD7B}"/>
              </a:ext>
            </a:extLst>
          </p:cNvPr>
          <p:cNvSpPr/>
          <p:nvPr/>
        </p:nvSpPr>
        <p:spPr>
          <a:xfrm>
            <a:off x="2063527" y="1894201"/>
            <a:ext cx="1111917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Helvetica Neue"/>
                <a:cs typeface="Helvetica Neue"/>
              </a:rPr>
              <a:t>Merge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A4FDF7E-3213-9C45-96BA-6FA9756C1D92}"/>
              </a:ext>
            </a:extLst>
          </p:cNvPr>
          <p:cNvSpPr/>
          <p:nvPr/>
        </p:nvSpPr>
        <p:spPr>
          <a:xfrm>
            <a:off x="4680510" y="5686089"/>
            <a:ext cx="2983349" cy="860933"/>
          </a:xfrm>
          <a:prstGeom prst="roundRect">
            <a:avLst>
              <a:gd name="adj" fmla="val 24243"/>
            </a:avLst>
          </a:prstGeom>
          <a:solidFill>
            <a:schemeClr val="bg2"/>
          </a:solidFill>
          <a:ln w="57150" cmpd="sng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prstClr val="black"/>
                </a:solidFill>
                <a:latin typeface="Helvetica"/>
                <a:cs typeface="Helvetica"/>
              </a:rPr>
              <a:t>mtworker.wordpress.com</a:t>
            </a:r>
            <a:endParaRPr lang="en-US" dirty="0">
              <a:solidFill>
                <a:prstClr val="black"/>
              </a:solidFill>
              <a:latin typeface="Helvetica"/>
              <a:cs typeface="Helvetica"/>
            </a:endParaRP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7EF55CE3-D876-D848-8570-1E310DC9EA59}"/>
              </a:ext>
            </a:extLst>
          </p:cNvPr>
          <p:cNvSpPr/>
          <p:nvPr/>
        </p:nvSpPr>
        <p:spPr>
          <a:xfrm>
            <a:off x="5794850" y="4784446"/>
            <a:ext cx="563010" cy="86236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78F252EC-8B0A-B645-8C90-0270F2DEA458}"/>
              </a:ext>
            </a:extLst>
          </p:cNvPr>
          <p:cNvSpPr/>
          <p:nvPr/>
        </p:nvSpPr>
        <p:spPr>
          <a:xfrm rot="16200000">
            <a:off x="5963365" y="2280554"/>
            <a:ext cx="265269" cy="4850655"/>
          </a:xfrm>
          <a:prstGeom prst="leftBrac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A34CF8-757C-024A-9E85-72EA877395D2}"/>
              </a:ext>
            </a:extLst>
          </p:cNvPr>
          <p:cNvGrpSpPr/>
          <p:nvPr/>
        </p:nvGrpSpPr>
        <p:grpSpPr>
          <a:xfrm>
            <a:off x="153739" y="3401611"/>
            <a:ext cx="4526771" cy="3299134"/>
            <a:chOff x="457200" y="419067"/>
            <a:chExt cx="8229600" cy="599777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0BC2C5A-F5BF-B54D-B554-B2D132406077}"/>
                </a:ext>
              </a:extLst>
            </p:cNvPr>
            <p:cNvSpPr/>
            <p:nvPr/>
          </p:nvSpPr>
          <p:spPr>
            <a:xfrm>
              <a:off x="457200" y="419067"/>
              <a:ext cx="8229600" cy="5997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79BF2B-F0AA-9840-958C-56506C2F1B9E}"/>
                </a:ext>
              </a:extLst>
            </p:cNvPr>
            <p:cNvSpPr txBox="1"/>
            <p:nvPr/>
          </p:nvSpPr>
          <p:spPr>
            <a:xfrm>
              <a:off x="775367" y="601582"/>
              <a:ext cx="7192211" cy="5595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Merge the following subtasks.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831857E-289E-854D-964F-4D7EDF2AE42E}"/>
                </a:ext>
              </a:extLst>
            </p:cNvPr>
            <p:cNvSpPr/>
            <p:nvPr/>
          </p:nvSpPr>
          <p:spPr>
            <a:xfrm>
              <a:off x="775368" y="1457154"/>
              <a:ext cx="7593264" cy="882316"/>
            </a:xfrm>
            <a:prstGeom prst="roundRect">
              <a:avLst/>
            </a:prstGeom>
            <a:solidFill>
              <a:srgbClr val="F76567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bg1"/>
                  </a:solidFill>
                </a:rPr>
                <a:t>Write a blog about Mechanical Turk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EA3B4-93E9-2E45-9E22-26D966DD14BE}"/>
                </a:ext>
              </a:extLst>
            </p:cNvPr>
            <p:cNvSpPr txBox="1"/>
            <p:nvPr/>
          </p:nvSpPr>
          <p:spPr>
            <a:xfrm>
              <a:off x="775371" y="2981807"/>
              <a:ext cx="1590844" cy="4756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/>
                  </a:solidFill>
                </a:rPr>
                <a:t>Step 1: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1556A3-4289-C040-A15E-C65BCB04B264}"/>
                </a:ext>
              </a:extLst>
            </p:cNvPr>
            <p:cNvSpPr txBox="1"/>
            <p:nvPr/>
          </p:nvSpPr>
          <p:spPr>
            <a:xfrm>
              <a:off x="775371" y="3513177"/>
              <a:ext cx="1590844" cy="4756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/>
                  </a:solidFill>
                </a:rPr>
                <a:t>Step 2: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292686A-6BE4-F641-81EE-E1400EC62DDF}"/>
                </a:ext>
              </a:extLst>
            </p:cNvPr>
            <p:cNvSpPr/>
            <p:nvPr/>
          </p:nvSpPr>
          <p:spPr>
            <a:xfrm>
              <a:off x="775369" y="5326361"/>
              <a:ext cx="1818105" cy="7620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Submit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B8E276-85B8-AA43-9137-9A21DB66FA69}"/>
                </a:ext>
              </a:extLst>
            </p:cNvPr>
            <p:cNvSpPr txBox="1"/>
            <p:nvPr/>
          </p:nvSpPr>
          <p:spPr>
            <a:xfrm>
              <a:off x="775371" y="2371559"/>
              <a:ext cx="7192211" cy="7553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Workers previously divided this task into simpler steps and solved each step. Combine their work into a complete solution.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3776E3C5-3623-E144-A0B8-F4C88369E87F}"/>
                </a:ext>
              </a:extLst>
            </p:cNvPr>
            <p:cNvSpPr/>
            <p:nvPr/>
          </p:nvSpPr>
          <p:spPr>
            <a:xfrm>
              <a:off x="1965158" y="3628645"/>
              <a:ext cx="6403471" cy="352529"/>
            </a:xfrm>
            <a:prstGeom prst="roundRect">
              <a:avLst/>
            </a:prstGeom>
            <a:solidFill>
              <a:srgbClr val="8AED8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bg1"/>
                  </a:solidFill>
                </a:rPr>
                <a:t>Write a blog post about Mechanical Turk. [answer: This post is…]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5992114-F392-6E40-9C4D-71BBCB9CC687}"/>
                </a:ext>
              </a:extLst>
            </p:cNvPr>
            <p:cNvSpPr/>
            <p:nvPr/>
          </p:nvSpPr>
          <p:spPr>
            <a:xfrm>
              <a:off x="775369" y="4169333"/>
              <a:ext cx="7593262" cy="9641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E6962F78-C105-D141-A19F-1CA6F40BE5E9}"/>
                </a:ext>
              </a:extLst>
            </p:cNvPr>
            <p:cNvSpPr/>
            <p:nvPr/>
          </p:nvSpPr>
          <p:spPr>
            <a:xfrm>
              <a:off x="1965157" y="3102400"/>
              <a:ext cx="6403473" cy="352529"/>
            </a:xfrm>
            <a:prstGeom prst="roundRect">
              <a:avLst/>
            </a:prstGeom>
            <a:solidFill>
              <a:srgbClr val="8AED8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bg1"/>
                  </a:solidFill>
                </a:rPr>
                <a:t>Create a blank blog about Mechanical Turk [answer: www...]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463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1-30 at 10.24.28 PM.png">
            <a:extLst>
              <a:ext uri="{FF2B5EF4-FFF2-40B4-BE49-F238E27FC236}">
                <a16:creationId xmlns:a16="http://schemas.microsoft.com/office/drawing/2014/main" id="{4C79BF45-EE25-AF4C-A479-3A8D82B8D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159" y="377190"/>
            <a:ext cx="8721682" cy="582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93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1">
            <a:extLst>
              <a:ext uri="{FF2B5EF4-FFF2-40B4-BE49-F238E27FC236}">
                <a16:creationId xmlns:a16="http://schemas.microsoft.com/office/drawing/2014/main" id="{241A6184-4804-124D-8AF8-67FE3E4CF997}"/>
              </a:ext>
            </a:extLst>
          </p:cNvPr>
          <p:cNvGrpSpPr>
            <a:grpSpLocks/>
          </p:cNvGrpSpPr>
          <p:nvPr/>
        </p:nvGrpSpPr>
        <p:grpSpPr bwMode="auto">
          <a:xfrm>
            <a:off x="2025818" y="1179621"/>
            <a:ext cx="3920570" cy="766800"/>
            <a:chOff x="0" y="0"/>
            <a:chExt cx="7608" cy="1488"/>
          </a:xfrm>
          <a:effectLst/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BF3FAC5A-D08A-4F4A-9160-6464C2123A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" y="96"/>
              <a:ext cx="7351" cy="1136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23" name="Picture 3">
              <a:extLst>
                <a:ext uri="{FF2B5EF4-FFF2-40B4-BE49-F238E27FC236}">
                  <a16:creationId xmlns:a16="http://schemas.microsoft.com/office/drawing/2014/main" id="{96854C47-2724-8B4C-A522-B6880B9B32D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608" cy="1488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4F128546-C98B-7A46-8531-34685EE7B54D}"/>
              </a:ext>
            </a:extLst>
          </p:cNvPr>
          <p:cNvSpPr/>
          <p:nvPr/>
        </p:nvSpPr>
        <p:spPr>
          <a:xfrm>
            <a:off x="6757792" y="1083957"/>
            <a:ext cx="923960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Helvetica Neue"/>
                <a:cs typeface="Helvetica Neue"/>
              </a:rPr>
              <a:t>Price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7681524-2117-974F-BF42-FCDF254EB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1597" y="1542884"/>
            <a:ext cx="272389" cy="27238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E83F94F-62CF-2844-BB20-46675AF021DE}"/>
              </a:ext>
            </a:extLst>
          </p:cNvPr>
          <p:cNvSpPr/>
          <p:nvPr/>
        </p:nvSpPr>
        <p:spPr>
          <a:xfrm>
            <a:off x="9412530" y="1083957"/>
            <a:ext cx="923960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latin typeface="Helvetica Neue"/>
                <a:cs typeface="Helvetica Neue"/>
              </a:rPr>
              <a:t>Solve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26EA21-E6EC-554D-A2FA-CA42E71C4A21}"/>
              </a:ext>
            </a:extLst>
          </p:cNvPr>
          <p:cNvSpPr/>
          <p:nvPr/>
        </p:nvSpPr>
        <p:spPr>
          <a:xfrm>
            <a:off x="8148866" y="1239611"/>
            <a:ext cx="864016" cy="545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97EADD-90F1-1841-AD06-B1723725C31D}"/>
              </a:ext>
            </a:extLst>
          </p:cNvPr>
          <p:cNvSpPr/>
          <p:nvPr/>
        </p:nvSpPr>
        <p:spPr>
          <a:xfrm>
            <a:off x="8148866" y="1083958"/>
            <a:ext cx="923960" cy="595122"/>
          </a:xfrm>
          <a:prstGeom prst="rect">
            <a:avLst/>
          </a:prstGeom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latin typeface="Helvetica Neue"/>
                <a:cs typeface="Helvetica Neue"/>
              </a:rPr>
              <a:t>Divide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368589F-99DF-1D45-9767-518A98A7C4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2671" y="1542885"/>
            <a:ext cx="272389" cy="27238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C96A286-5DEE-8B47-B6CA-D3B55CC678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4122" y="1535053"/>
            <a:ext cx="272389" cy="2723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D0C222F-7299-4E4E-9E56-70DDF55FDC0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9227" y="3439246"/>
            <a:ext cx="3391940" cy="230932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0D8417F-8BF6-1F45-82F1-91A4387D0BFF}"/>
              </a:ext>
            </a:extLst>
          </p:cNvPr>
          <p:cNvSpPr/>
          <p:nvPr/>
        </p:nvSpPr>
        <p:spPr>
          <a:xfrm>
            <a:off x="2760104" y="1912135"/>
            <a:ext cx="2368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/>
                <a:cs typeface="Helvetica Neue"/>
              </a:rPr>
              <a:t>Requester Interface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A57514-5293-B342-966F-0CDD70E82438}"/>
              </a:ext>
            </a:extLst>
          </p:cNvPr>
          <p:cNvSpPr/>
          <p:nvPr/>
        </p:nvSpPr>
        <p:spPr>
          <a:xfrm>
            <a:off x="2935760" y="5694529"/>
            <a:ext cx="1822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/>
                <a:cs typeface="Helvetica Neue"/>
              </a:rPr>
              <a:t>System Output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BDC054A-6A61-5A46-B3D0-67F1B437863E}"/>
              </a:ext>
            </a:extLst>
          </p:cNvPr>
          <p:cNvSpPr/>
          <p:nvPr/>
        </p:nvSpPr>
        <p:spPr>
          <a:xfrm>
            <a:off x="7952227" y="1946421"/>
            <a:ext cx="1261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/>
                <a:cs typeface="Helvetica Neue"/>
              </a:rPr>
              <a:t>Algorithm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43CCF3-700A-4247-B8CB-61D7F624EE9F}"/>
              </a:ext>
            </a:extLst>
          </p:cNvPr>
          <p:cNvSpPr/>
          <p:nvPr/>
        </p:nvSpPr>
        <p:spPr>
          <a:xfrm>
            <a:off x="7638878" y="5681019"/>
            <a:ext cx="2022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/>
                <a:cs typeface="Helvetica Neue"/>
              </a:rPr>
              <a:t>Worker Interface</a:t>
            </a:r>
          </a:p>
        </p:txBody>
      </p:sp>
      <p:pic>
        <p:nvPicPr>
          <p:cNvPr id="36" name="Picture 35" descr="Screen Shot 2012-01-30 at 10.24.28 PM.png">
            <a:extLst>
              <a:ext uri="{FF2B5EF4-FFF2-40B4-BE49-F238E27FC236}">
                <a16:creationId xmlns:a16="http://schemas.microsoft.com/office/drawing/2014/main" id="{5D222672-B7D2-D24B-912A-57874D1FF7E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0681" y="3452756"/>
            <a:ext cx="3480919" cy="232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3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/>
      <p:bldP spid="28" grpId="0" animBg="1"/>
      <p:bldP spid="33" grpId="0"/>
      <p:bldP spid="34" grpId="0"/>
      <p:bldP spid="3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DDB8A-1762-7D4A-BA94-F7AD462B7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Majority Vote to Ensure Quality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2D672-1138-DE48-A785-1B5D2CF712D0}"/>
              </a:ext>
            </a:extLst>
          </p:cNvPr>
          <p:cNvSpPr/>
          <p:nvPr/>
        </p:nvSpPr>
        <p:spPr>
          <a:xfrm>
            <a:off x="3237330" y="2380822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/>
                <a:cs typeface="Helvetica Neue"/>
              </a:rPr>
              <a:t>Price Task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C187E8-EDD3-E842-A2AC-857DBDCD2015}"/>
              </a:ext>
            </a:extLst>
          </p:cNvPr>
          <p:cNvSpPr/>
          <p:nvPr/>
        </p:nvSpPr>
        <p:spPr>
          <a:xfrm>
            <a:off x="3189674" y="2333174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/>
                <a:cs typeface="Helvetica Neue"/>
              </a:rPr>
              <a:t>Price 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30D7C-9714-7745-B6B7-89B9F10DB73C}"/>
              </a:ext>
            </a:extLst>
          </p:cNvPr>
          <p:cNvSpPr/>
          <p:nvPr/>
        </p:nvSpPr>
        <p:spPr>
          <a:xfrm>
            <a:off x="3142018" y="2285526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/>
                <a:cs typeface="Helvetica Neue"/>
              </a:rPr>
              <a:t>Divide Task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63B417-12CC-164D-842F-684FAB8F0EFF}"/>
              </a:ext>
            </a:extLst>
          </p:cNvPr>
          <p:cNvSpPr/>
          <p:nvPr/>
        </p:nvSpPr>
        <p:spPr>
          <a:xfrm>
            <a:off x="6900859" y="2285526"/>
            <a:ext cx="1423897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Best subdivision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676135D6-2CCE-B74B-BA40-025AA8F82FB9}"/>
              </a:ext>
            </a:extLst>
          </p:cNvPr>
          <p:cNvSpPr/>
          <p:nvPr/>
        </p:nvSpPr>
        <p:spPr>
          <a:xfrm>
            <a:off x="5052503" y="2122756"/>
            <a:ext cx="1150632" cy="115063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3B2A6D-C1FF-2941-9F41-B45CFF39F50F}"/>
              </a:ext>
            </a:extLst>
          </p:cNvPr>
          <p:cNvSpPr/>
          <p:nvPr/>
        </p:nvSpPr>
        <p:spPr>
          <a:xfrm>
            <a:off x="5309003" y="2514406"/>
            <a:ext cx="642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Vote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6F6DD6-3664-D344-A723-EE57FBBABB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7836" y="2908867"/>
            <a:ext cx="377615" cy="377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51BCF5-4284-704A-89B0-44B040E70A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1532" y="2908647"/>
            <a:ext cx="377615" cy="37761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475BA9-F77E-044E-AB00-113F5ABD1F1C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4422911" y="2698037"/>
            <a:ext cx="629592" cy="3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2986E6-A87B-754C-A2F6-C387D31C7AF8}"/>
              </a:ext>
            </a:extLst>
          </p:cNvPr>
          <p:cNvCxnSpPr/>
          <p:nvPr/>
        </p:nvCxnSpPr>
        <p:spPr>
          <a:xfrm>
            <a:off x="6181854" y="2698002"/>
            <a:ext cx="640447" cy="3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5DDAEC0-BDE4-3D4C-9006-2EE2E6EACF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3747" y="2908867"/>
            <a:ext cx="377615" cy="37761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E1D5C1B-AEB6-804F-896B-9CAB9211D200}"/>
              </a:ext>
            </a:extLst>
          </p:cNvPr>
          <p:cNvSpPr/>
          <p:nvPr/>
        </p:nvSpPr>
        <p:spPr>
          <a:xfrm>
            <a:off x="3250612" y="3733325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/>
                <a:cs typeface="Helvetica Neue"/>
              </a:rPr>
              <a:t>Price Task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2B7640-3895-554B-AE9C-00B153EA0D2C}"/>
              </a:ext>
            </a:extLst>
          </p:cNvPr>
          <p:cNvSpPr/>
          <p:nvPr/>
        </p:nvSpPr>
        <p:spPr>
          <a:xfrm>
            <a:off x="3202956" y="3685677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/>
                <a:cs typeface="Helvetica Neue"/>
              </a:rPr>
              <a:t>Price Task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4B6E6D-51FD-3842-B4FF-F2CEC6D0002C}"/>
              </a:ext>
            </a:extLst>
          </p:cNvPr>
          <p:cNvSpPr/>
          <p:nvPr/>
        </p:nvSpPr>
        <p:spPr>
          <a:xfrm>
            <a:off x="3155300" y="3638029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/>
                <a:cs typeface="Helvetica Neue"/>
              </a:rPr>
              <a:t>Price check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3221FA-AD03-0144-B627-08AFC4CD58CC}"/>
              </a:ext>
            </a:extLst>
          </p:cNvPr>
          <p:cNvSpPr/>
          <p:nvPr/>
        </p:nvSpPr>
        <p:spPr>
          <a:xfrm>
            <a:off x="6835583" y="3638029"/>
            <a:ext cx="1515359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Consensus on price</a:t>
            </a:r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D1E61DC3-4AE2-8548-A2FB-C8C6A95728E7}"/>
              </a:ext>
            </a:extLst>
          </p:cNvPr>
          <p:cNvSpPr/>
          <p:nvPr/>
        </p:nvSpPr>
        <p:spPr>
          <a:xfrm>
            <a:off x="5065785" y="3475259"/>
            <a:ext cx="1150632" cy="115063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BD4A15-D0C4-0947-9C26-AEB269DB11EC}"/>
              </a:ext>
            </a:extLst>
          </p:cNvPr>
          <p:cNvSpPr/>
          <p:nvPr/>
        </p:nvSpPr>
        <p:spPr>
          <a:xfrm>
            <a:off x="5138546" y="3866909"/>
            <a:ext cx="1009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Majority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12BD702-D148-EE4E-A9B4-B30A32A83D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1783" y="4436775"/>
            <a:ext cx="377615" cy="3776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A9564F-63C7-324A-9FCD-87A33EE29E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5479" y="4436555"/>
            <a:ext cx="377615" cy="37761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971AE39-A54D-5A48-8E31-8E8D2E679E0B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4436193" y="4050540"/>
            <a:ext cx="629592" cy="3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3D97EC2-2305-8940-8D53-93B5A1C6A815}"/>
              </a:ext>
            </a:extLst>
          </p:cNvPr>
          <p:cNvCxnSpPr/>
          <p:nvPr/>
        </p:nvCxnSpPr>
        <p:spPr>
          <a:xfrm>
            <a:off x="6195136" y="4050505"/>
            <a:ext cx="640447" cy="3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A4A767C-13E9-0D4E-948D-F0221527FA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7694" y="4436775"/>
            <a:ext cx="377615" cy="37761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584B5D6-95FF-B74E-A9FB-8588D4EC5083}"/>
              </a:ext>
            </a:extLst>
          </p:cNvPr>
          <p:cNvSpPr/>
          <p:nvPr/>
        </p:nvSpPr>
        <p:spPr>
          <a:xfrm>
            <a:off x="3268311" y="5240558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/>
                <a:cs typeface="Helvetica Neue"/>
              </a:rPr>
              <a:t>Price Task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8B05ED-7788-E049-A98D-D727E70DB499}"/>
              </a:ext>
            </a:extLst>
          </p:cNvPr>
          <p:cNvSpPr/>
          <p:nvPr/>
        </p:nvSpPr>
        <p:spPr>
          <a:xfrm>
            <a:off x="3220655" y="5192910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/>
                <a:cs typeface="Helvetica Neue"/>
              </a:rPr>
              <a:t>Price Task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BC748-2CA4-D646-8E5E-0E2CB5A6BA01}"/>
              </a:ext>
            </a:extLst>
          </p:cNvPr>
          <p:cNvSpPr/>
          <p:nvPr/>
        </p:nvSpPr>
        <p:spPr>
          <a:xfrm>
            <a:off x="3172999" y="5145262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/>
                <a:cs typeface="Helvetica Neue"/>
              </a:rPr>
              <a:t>Solve Task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4BF7AC-EFB1-6445-8AA1-A4B2725CD8A0}"/>
              </a:ext>
            </a:extLst>
          </p:cNvPr>
          <p:cNvSpPr/>
          <p:nvPr/>
        </p:nvSpPr>
        <p:spPr>
          <a:xfrm>
            <a:off x="6853282" y="5145262"/>
            <a:ext cx="1515359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Best solution</a:t>
            </a: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C44C527E-6B73-D047-A0BB-1E3CCAA34C14}"/>
              </a:ext>
            </a:extLst>
          </p:cNvPr>
          <p:cNvSpPr/>
          <p:nvPr/>
        </p:nvSpPr>
        <p:spPr>
          <a:xfrm>
            <a:off x="5083484" y="4982492"/>
            <a:ext cx="1150632" cy="115063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9D60F7-3659-854F-9CE3-D111C047AB1F}"/>
              </a:ext>
            </a:extLst>
          </p:cNvPr>
          <p:cNvSpPr/>
          <p:nvPr/>
        </p:nvSpPr>
        <p:spPr>
          <a:xfrm>
            <a:off x="5339988" y="5374142"/>
            <a:ext cx="642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Vote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6ADF93B-2037-D84E-B55B-F121D89562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482" y="5989530"/>
            <a:ext cx="377615" cy="3776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6796CF-C52F-EE47-A115-28AB856513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3178" y="5989310"/>
            <a:ext cx="377615" cy="377615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25C75F-BC37-1D47-B431-0772D461B2CE}"/>
              </a:ext>
            </a:extLst>
          </p:cNvPr>
          <p:cNvCxnSpPr>
            <a:stCxn id="28" idx="3"/>
            <a:endCxn id="30" idx="1"/>
          </p:cNvCxnSpPr>
          <p:nvPr/>
        </p:nvCxnSpPr>
        <p:spPr>
          <a:xfrm>
            <a:off x="4453892" y="5557773"/>
            <a:ext cx="629592" cy="3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B472FBD-DCD6-7440-8DF9-104170DD69C3}"/>
              </a:ext>
            </a:extLst>
          </p:cNvPr>
          <p:cNvCxnSpPr/>
          <p:nvPr/>
        </p:nvCxnSpPr>
        <p:spPr>
          <a:xfrm>
            <a:off x="6212835" y="5557738"/>
            <a:ext cx="640447" cy="3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1A8B9B8-6124-5641-ABA5-C8CDA02B87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5393" y="5989530"/>
            <a:ext cx="377615" cy="37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42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E7EC0-1B56-E641-8C37-C3829724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AACAA-97D7-A340-8F03-E695CFFD0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576"/>
            <a:ext cx="10515600" cy="4351338"/>
          </a:xfrm>
        </p:spPr>
        <p:txBody>
          <a:bodyPr/>
          <a:lstStyle/>
          <a:p>
            <a:r>
              <a:rPr lang="en-US" dirty="0"/>
              <a:t>Can you come up with scenarios/situations that this approach might fail? What are the potential fixes?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A504C4-EA5A-0B46-816F-65C7D9704512}"/>
              </a:ext>
            </a:extLst>
          </p:cNvPr>
          <p:cNvGrpSpPr/>
          <p:nvPr/>
        </p:nvGrpSpPr>
        <p:grpSpPr>
          <a:xfrm>
            <a:off x="2606264" y="3310322"/>
            <a:ext cx="5758509" cy="3456301"/>
            <a:chOff x="2025818" y="1083957"/>
            <a:chExt cx="8310672" cy="4988128"/>
          </a:xfrm>
        </p:grpSpPr>
        <p:grpSp>
          <p:nvGrpSpPr>
            <p:cNvPr id="4" name="Group 1">
              <a:extLst>
                <a:ext uri="{FF2B5EF4-FFF2-40B4-BE49-F238E27FC236}">
                  <a16:creationId xmlns:a16="http://schemas.microsoft.com/office/drawing/2014/main" id="{FFAF71AD-FA01-B344-B5DC-33F5BAB69F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5818" y="1179621"/>
              <a:ext cx="3920570" cy="766800"/>
              <a:chOff x="0" y="0"/>
              <a:chExt cx="7608" cy="1488"/>
            </a:xfrm>
            <a:effectLst/>
          </p:grpSpPr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B7BC8874-7EF6-8B40-904D-FD81BE6E1D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" y="96"/>
                <a:ext cx="7351" cy="1136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  <p:pic>
            <p:nvPicPr>
              <p:cNvPr id="6" name="Picture 3">
                <a:extLst>
                  <a:ext uri="{FF2B5EF4-FFF2-40B4-BE49-F238E27FC236}">
                    <a16:creationId xmlns:a16="http://schemas.microsoft.com/office/drawing/2014/main" id="{ADF624D7-1110-4642-BE2C-48C2CDC09BCD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7608" cy="1488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58B5D0-8944-AA49-AA29-B0687D7BC002}"/>
                </a:ext>
              </a:extLst>
            </p:cNvPr>
            <p:cNvSpPr/>
            <p:nvPr/>
          </p:nvSpPr>
          <p:spPr>
            <a:xfrm>
              <a:off x="6757792" y="1083957"/>
              <a:ext cx="923960" cy="59512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Helvetica Neue"/>
                  <a:cs typeface="Helvetica Neue"/>
                </a:rPr>
                <a:t>Price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AE473D-09BE-1244-8A18-E6A656A43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1597" y="1542884"/>
              <a:ext cx="272389" cy="27238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3F5125-E4AC-C543-8368-2D4C5897A7EB}"/>
                </a:ext>
              </a:extLst>
            </p:cNvPr>
            <p:cNvSpPr/>
            <p:nvPr/>
          </p:nvSpPr>
          <p:spPr>
            <a:xfrm>
              <a:off x="9412530" y="1083957"/>
              <a:ext cx="923960" cy="59512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Helvetica Neue"/>
                  <a:cs typeface="Helvetica Neue"/>
                </a:rPr>
                <a:t>Solve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F18409-0C22-2F41-9AA4-F6B19E7BBB53}"/>
                </a:ext>
              </a:extLst>
            </p:cNvPr>
            <p:cNvSpPr/>
            <p:nvPr/>
          </p:nvSpPr>
          <p:spPr>
            <a:xfrm>
              <a:off x="8148867" y="1239610"/>
              <a:ext cx="864016" cy="377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100" dirty="0">
                <a:latin typeface="Helvetica Neue"/>
                <a:cs typeface="Helvetica Neue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4E8E66-74FF-5F46-9C37-6F94B4D11819}"/>
                </a:ext>
              </a:extLst>
            </p:cNvPr>
            <p:cNvSpPr/>
            <p:nvPr/>
          </p:nvSpPr>
          <p:spPr>
            <a:xfrm>
              <a:off x="8148866" y="1083958"/>
              <a:ext cx="923960" cy="595122"/>
            </a:xfrm>
            <a:prstGeom prst="rect">
              <a:avLst/>
            </a:prstGeom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Helvetica Neue"/>
                  <a:cs typeface="Helvetica Neue"/>
                </a:rPr>
                <a:t>Divide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A348064-2973-544D-AF04-A223E615E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12671" y="1542885"/>
              <a:ext cx="272389" cy="27238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B3F63A9-C538-5A4E-9536-02AFAA5E2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94122" y="1535053"/>
              <a:ext cx="272389" cy="27238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BDF4A5E-B831-6B42-A5C0-D71A1EE29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29227" y="3439246"/>
              <a:ext cx="3391940" cy="2309323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8A6356-2E03-0143-8BE0-3827EB568C47}"/>
                </a:ext>
              </a:extLst>
            </p:cNvPr>
            <p:cNvSpPr/>
            <p:nvPr/>
          </p:nvSpPr>
          <p:spPr>
            <a:xfrm>
              <a:off x="2760104" y="1912135"/>
              <a:ext cx="2198243" cy="377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>
                  <a:latin typeface="Helvetica Neue"/>
                  <a:cs typeface="Helvetica Neue"/>
                </a:rPr>
                <a:t>Requester Interface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D52D33-BAD5-6D4A-868E-4912E0EED19F}"/>
                </a:ext>
              </a:extLst>
            </p:cNvPr>
            <p:cNvSpPr/>
            <p:nvPr/>
          </p:nvSpPr>
          <p:spPr>
            <a:xfrm>
              <a:off x="2935760" y="5694530"/>
              <a:ext cx="1710104" cy="377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>
                  <a:latin typeface="Helvetica Neue"/>
                  <a:cs typeface="Helvetica Neue"/>
                </a:rPr>
                <a:t>System Output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1C79A42-0D14-4A4B-A71B-3191D4D8A102}"/>
                </a:ext>
              </a:extLst>
            </p:cNvPr>
            <p:cNvSpPr/>
            <p:nvPr/>
          </p:nvSpPr>
          <p:spPr>
            <a:xfrm>
              <a:off x="7952226" y="1946421"/>
              <a:ext cx="1217339" cy="377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>
                  <a:latin typeface="Helvetica Neue"/>
                  <a:cs typeface="Helvetica Neue"/>
                </a:rPr>
                <a:t>Algorithm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AF73BF-78C6-C94D-B145-151F1BED89AB}"/>
                </a:ext>
              </a:extLst>
            </p:cNvPr>
            <p:cNvSpPr/>
            <p:nvPr/>
          </p:nvSpPr>
          <p:spPr>
            <a:xfrm>
              <a:off x="7638878" y="5681020"/>
              <a:ext cx="1902121" cy="377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>
                  <a:latin typeface="Helvetica Neue"/>
                  <a:cs typeface="Helvetica Neue"/>
                </a:rPr>
                <a:t>Worker Interface</a:t>
              </a:r>
            </a:p>
          </p:txBody>
        </p:sp>
        <p:pic>
          <p:nvPicPr>
            <p:cNvPr id="19" name="Picture 18" descr="Screen Shot 2012-01-30 at 10.24.28 PM.png">
              <a:extLst>
                <a:ext uri="{FF2B5EF4-FFF2-40B4-BE49-F238E27FC236}">
                  <a16:creationId xmlns:a16="http://schemas.microsoft.com/office/drawing/2014/main" id="{08768EA1-CA01-F746-BE4D-3FACC3B98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0681" y="3452756"/>
              <a:ext cx="3480919" cy="23228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9428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73-31D9-6B46-893F-FCF3DB63D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Tasks: Workflow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66E6-1CD0-B645-8DBF-9F185D580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32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56FDC-6E81-9B47-BDBB-F5175A38C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Experiment</a:t>
            </a:r>
          </a:p>
        </p:txBody>
      </p:sp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62A199F-A667-264B-A59D-668B2E285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88" y="1378135"/>
            <a:ext cx="7761342" cy="10611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473875-F9F6-AF4B-A425-A8D5C9E1FF65}"/>
              </a:ext>
            </a:extLst>
          </p:cNvPr>
          <p:cNvSpPr/>
          <p:nvPr/>
        </p:nvSpPr>
        <p:spPr>
          <a:xfrm>
            <a:off x="981484" y="1623137"/>
            <a:ext cx="74465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neva"/>
                <a:cs typeface="Geneva"/>
              </a:rPr>
              <a:t>Write a 3-paragraph essay about whether it’s ever OK to lie.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20E425-3FA2-D54A-83F2-1BFFCF3AC24D}"/>
              </a:ext>
            </a:extLst>
          </p:cNvPr>
          <p:cNvGrpSpPr/>
          <p:nvPr/>
        </p:nvGrpSpPr>
        <p:grpSpPr>
          <a:xfrm>
            <a:off x="325604" y="3119340"/>
            <a:ext cx="8632080" cy="1329831"/>
            <a:chOff x="325604" y="3119340"/>
            <a:chExt cx="8632080" cy="1329831"/>
          </a:xfrm>
        </p:grpSpPr>
        <p:grpSp>
          <p:nvGrpSpPr>
            <p:cNvPr id="7" name="Group 14">
              <a:extLst>
                <a:ext uri="{FF2B5EF4-FFF2-40B4-BE49-F238E27FC236}">
                  <a16:creationId xmlns:a16="http://schemas.microsoft.com/office/drawing/2014/main" id="{2B10554F-7941-EB46-A92E-3E532D254CAD}"/>
                </a:ext>
              </a:extLst>
            </p:cNvPr>
            <p:cNvGrpSpPr/>
            <p:nvPr/>
          </p:nvGrpSpPr>
          <p:grpSpPr>
            <a:xfrm>
              <a:off x="325604" y="3124949"/>
              <a:ext cx="2856050" cy="1311832"/>
              <a:chOff x="1792110" y="1693333"/>
              <a:chExt cx="6082948" cy="2794000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926027E9-4988-B74B-8794-ABAE91133A2D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772852-91F3-F54C-B722-1C9B9EE996E0}"/>
                  </a:ext>
                </a:extLst>
              </p:cNvPr>
              <p:cNvSpPr txBox="1"/>
              <p:nvPr/>
            </p:nvSpPr>
            <p:spPr>
              <a:xfrm>
                <a:off x="2075390" y="1970855"/>
                <a:ext cx="5799668" cy="2163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paragraph arguing it’s OK to lie sometimes.</a:t>
                </a:r>
              </a:p>
            </p:txBody>
          </p:sp>
        </p:grpSp>
        <p:grpSp>
          <p:nvGrpSpPr>
            <p:cNvPr id="8" name="Group 14">
              <a:extLst>
                <a:ext uri="{FF2B5EF4-FFF2-40B4-BE49-F238E27FC236}">
                  <a16:creationId xmlns:a16="http://schemas.microsoft.com/office/drawing/2014/main" id="{0594AE37-4263-1E4C-85EB-1BDBF1A61082}"/>
                </a:ext>
              </a:extLst>
            </p:cNvPr>
            <p:cNvGrpSpPr/>
            <p:nvPr/>
          </p:nvGrpSpPr>
          <p:grpSpPr>
            <a:xfrm>
              <a:off x="3245584" y="3137339"/>
              <a:ext cx="2856050" cy="1311832"/>
              <a:chOff x="1792110" y="1693333"/>
              <a:chExt cx="6082948" cy="2794000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34A3D72-55CF-8245-B7C4-915D2C902C99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BB9901-D9B6-184A-9E6E-3A62561FCEF3}"/>
                  </a:ext>
                </a:extLst>
              </p:cNvPr>
              <p:cNvSpPr txBox="1"/>
              <p:nvPr/>
            </p:nvSpPr>
            <p:spPr>
              <a:xfrm>
                <a:off x="2075390" y="1970855"/>
                <a:ext cx="5799668" cy="2163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paragraph suggesting it’s never OK to lie.</a:t>
                </a:r>
              </a:p>
            </p:txBody>
          </p:sp>
        </p:grpSp>
        <p:grpSp>
          <p:nvGrpSpPr>
            <p:cNvPr id="9" name="Group 14">
              <a:extLst>
                <a:ext uri="{FF2B5EF4-FFF2-40B4-BE49-F238E27FC236}">
                  <a16:creationId xmlns:a16="http://schemas.microsoft.com/office/drawing/2014/main" id="{9C98E889-A392-114A-8B7A-906763978EE8}"/>
                </a:ext>
              </a:extLst>
            </p:cNvPr>
            <p:cNvGrpSpPr/>
            <p:nvPr/>
          </p:nvGrpSpPr>
          <p:grpSpPr>
            <a:xfrm>
              <a:off x="6101634" y="3119340"/>
              <a:ext cx="2856050" cy="1311832"/>
              <a:chOff x="1792110" y="1693333"/>
              <a:chExt cx="6082948" cy="2794000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D934EB3B-52F9-7047-B604-0406B211C0D7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A4AC14-AB37-BE4B-89C4-F5B24C03430D}"/>
                  </a:ext>
                </a:extLst>
              </p:cNvPr>
              <p:cNvSpPr txBox="1"/>
              <p:nvPr/>
            </p:nvSpPr>
            <p:spPr>
              <a:xfrm>
                <a:off x="2075390" y="1970855"/>
                <a:ext cx="5799668" cy="1507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a conclusion reconciling the two.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22DF58-9AAE-0D48-9AB6-568C768BA291}"/>
              </a:ext>
            </a:extLst>
          </p:cNvPr>
          <p:cNvGrpSpPr/>
          <p:nvPr/>
        </p:nvGrpSpPr>
        <p:grpSpPr>
          <a:xfrm>
            <a:off x="344999" y="5107705"/>
            <a:ext cx="8632080" cy="1329831"/>
            <a:chOff x="344999" y="5107705"/>
            <a:chExt cx="8632080" cy="1329831"/>
          </a:xfrm>
        </p:grpSpPr>
        <p:grpSp>
          <p:nvGrpSpPr>
            <p:cNvPr id="17" name="Group 14">
              <a:extLst>
                <a:ext uri="{FF2B5EF4-FFF2-40B4-BE49-F238E27FC236}">
                  <a16:creationId xmlns:a16="http://schemas.microsoft.com/office/drawing/2014/main" id="{077826DE-BC65-514F-83F0-34E392EB158B}"/>
                </a:ext>
              </a:extLst>
            </p:cNvPr>
            <p:cNvGrpSpPr/>
            <p:nvPr/>
          </p:nvGrpSpPr>
          <p:grpSpPr>
            <a:xfrm>
              <a:off x="344999" y="5113314"/>
              <a:ext cx="2856050" cy="1311832"/>
              <a:chOff x="1792110" y="1693333"/>
              <a:chExt cx="6082948" cy="2794000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4B20E3E0-A407-2B4E-871E-58541C2C4BF6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F8468C9-7A83-7C49-A542-2F3F27C7C066}"/>
                  </a:ext>
                </a:extLst>
              </p:cNvPr>
              <p:cNvSpPr txBox="1"/>
              <p:nvPr/>
            </p:nvSpPr>
            <p:spPr>
              <a:xfrm>
                <a:off x="2075390" y="1970854"/>
                <a:ext cx="5799668" cy="2163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sentence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to open the conclusion.</a:t>
                </a:r>
              </a:p>
            </p:txBody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8224099E-C7F5-BC40-9C6F-531479C1102F}"/>
                </a:ext>
              </a:extLst>
            </p:cNvPr>
            <p:cNvGrpSpPr/>
            <p:nvPr/>
          </p:nvGrpSpPr>
          <p:grpSpPr>
            <a:xfrm>
              <a:off x="3264979" y="5125704"/>
              <a:ext cx="2856050" cy="1311832"/>
              <a:chOff x="1792110" y="1693333"/>
              <a:chExt cx="6082948" cy="2794000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4D0BBA01-6AE9-CB4E-B67F-68E74160EFE2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6016ED-6150-0D42-A79D-4412C8CA772F}"/>
                  </a:ext>
                </a:extLst>
              </p:cNvPr>
              <p:cNvSpPr txBox="1"/>
              <p:nvPr/>
            </p:nvSpPr>
            <p:spPr>
              <a:xfrm>
                <a:off x="2075390" y="1970854"/>
                <a:ext cx="5799668" cy="2163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2-3 sentences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in the middle of the conclusion.</a:t>
                </a:r>
              </a:p>
            </p:txBody>
          </p:sp>
        </p:grpSp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3DEE9735-688D-2345-86B0-476AAF58DC30}"/>
                </a:ext>
              </a:extLst>
            </p:cNvPr>
            <p:cNvGrpSpPr/>
            <p:nvPr/>
          </p:nvGrpSpPr>
          <p:grpSpPr>
            <a:xfrm>
              <a:off x="6121029" y="5107705"/>
              <a:ext cx="2856050" cy="1311832"/>
              <a:chOff x="1792110" y="1693333"/>
              <a:chExt cx="6082948" cy="2794000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B15E54AF-6E51-8344-A62E-D6B77B2DD896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6052EA8-B705-D243-BDBA-86E6CFAF093B}"/>
                  </a:ext>
                </a:extLst>
              </p:cNvPr>
              <p:cNvSpPr txBox="1"/>
              <p:nvPr/>
            </p:nvSpPr>
            <p:spPr>
              <a:xfrm>
                <a:off x="2075390" y="1970854"/>
                <a:ext cx="5799668" cy="1507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a concluding sentence.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2198A5-1DFA-034D-8EEF-C507657A6C30}"/>
              </a:ext>
            </a:extLst>
          </p:cNvPr>
          <p:cNvGrpSpPr/>
          <p:nvPr/>
        </p:nvGrpSpPr>
        <p:grpSpPr>
          <a:xfrm>
            <a:off x="1687127" y="2408832"/>
            <a:ext cx="5776031" cy="716117"/>
            <a:chOff x="1687127" y="2408832"/>
            <a:chExt cx="5776031" cy="71611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4F6E01B-EBCF-E04A-8F74-01E4A4D8B25C}"/>
                </a:ext>
              </a:extLst>
            </p:cNvPr>
            <p:cNvCxnSpPr>
              <a:stCxn id="4" idx="2"/>
              <a:endCxn id="14" idx="0"/>
            </p:cNvCxnSpPr>
            <p:nvPr/>
          </p:nvCxnSpPr>
          <p:spPr>
            <a:xfrm rot="5400000">
              <a:off x="2774410" y="1352000"/>
              <a:ext cx="685666" cy="2860232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6563969-2A25-FA4D-AAF6-856B7F8099E5}"/>
                </a:ext>
              </a:extLst>
            </p:cNvPr>
            <p:cNvCxnSpPr>
              <a:stCxn id="4" idx="2"/>
              <a:endCxn id="10" idx="0"/>
            </p:cNvCxnSpPr>
            <p:nvPr/>
          </p:nvCxnSpPr>
          <p:spPr>
            <a:xfrm rot="16200000" flipH="1">
              <a:off x="5665230" y="1321412"/>
              <a:ext cx="680057" cy="2915798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35D772A-275D-D944-A2AE-17551C090C86}"/>
                </a:ext>
              </a:extLst>
            </p:cNvPr>
            <p:cNvCxnSpPr/>
            <p:nvPr/>
          </p:nvCxnSpPr>
          <p:spPr>
            <a:xfrm rot="5400000">
              <a:off x="4191707" y="2763690"/>
              <a:ext cx="711304" cy="1588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6D5C8D-0400-024E-8B06-F7C0705EB3A5}"/>
              </a:ext>
            </a:extLst>
          </p:cNvPr>
          <p:cNvGrpSpPr/>
          <p:nvPr/>
        </p:nvGrpSpPr>
        <p:grpSpPr>
          <a:xfrm>
            <a:off x="1618534" y="4427648"/>
            <a:ext cx="5846212" cy="742808"/>
            <a:chOff x="1618534" y="4427648"/>
            <a:chExt cx="5846212" cy="742808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8E0CF6B-0813-AE43-810E-CB67F46079C1}"/>
                </a:ext>
              </a:extLst>
            </p:cNvPr>
            <p:cNvCxnSpPr/>
            <p:nvPr/>
          </p:nvCxnSpPr>
          <p:spPr>
            <a:xfrm rot="5400000">
              <a:off x="7108300" y="4814010"/>
              <a:ext cx="711304" cy="1588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120A8BC-822A-0E4D-BF8E-01014FE0CBB4}"/>
                </a:ext>
              </a:extLst>
            </p:cNvPr>
            <p:cNvCxnSpPr/>
            <p:nvPr/>
          </p:nvCxnSpPr>
          <p:spPr>
            <a:xfrm rot="5400000">
              <a:off x="5625796" y="3340365"/>
              <a:ext cx="685666" cy="2860232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09AFD07-236E-5B4B-AA96-2002CEF1035F}"/>
                </a:ext>
              </a:extLst>
            </p:cNvPr>
            <p:cNvCxnSpPr>
              <a:stCxn id="10" idx="2"/>
            </p:cNvCxnSpPr>
            <p:nvPr/>
          </p:nvCxnSpPr>
          <p:spPr>
            <a:xfrm rot="5400000">
              <a:off x="4202579" y="1847126"/>
              <a:ext cx="676533" cy="5844624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166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9A788-E685-9C4F-B49F-D46387CA1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Failed Experiment 1</a:t>
            </a:r>
          </a:p>
        </p:txBody>
      </p:sp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30F4C8D5-3355-8343-9689-9DC950C68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07" y="1365040"/>
            <a:ext cx="8229600" cy="11251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0A5E21-EE5E-BB42-BF04-CC6C66EC6442}"/>
              </a:ext>
            </a:extLst>
          </p:cNvPr>
          <p:cNvSpPr/>
          <p:nvPr/>
        </p:nvSpPr>
        <p:spPr>
          <a:xfrm>
            <a:off x="1073134" y="1623137"/>
            <a:ext cx="7901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neva"/>
                <a:cs typeface="Geneva"/>
              </a:rPr>
              <a:t>Plan a trip from New York to S.F. that visits 5 interesting places.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96C3C32-097A-324B-9D80-C4F2FF971FFC}"/>
              </a:ext>
            </a:extLst>
          </p:cNvPr>
          <p:cNvGrpSpPr/>
          <p:nvPr/>
        </p:nvGrpSpPr>
        <p:grpSpPr>
          <a:xfrm>
            <a:off x="548185" y="2439514"/>
            <a:ext cx="5954899" cy="886905"/>
            <a:chOff x="548185" y="2439514"/>
            <a:chExt cx="5954899" cy="886905"/>
          </a:xfrm>
        </p:grpSpPr>
        <p:grpSp>
          <p:nvGrpSpPr>
            <p:cNvPr id="7" name="Group 14">
              <a:extLst>
                <a:ext uri="{FF2B5EF4-FFF2-40B4-BE49-F238E27FC236}">
                  <a16:creationId xmlns:a16="http://schemas.microsoft.com/office/drawing/2014/main" id="{4283F7D6-D5B2-5A4B-8934-8CD464946007}"/>
                </a:ext>
              </a:extLst>
            </p:cNvPr>
            <p:cNvGrpSpPr/>
            <p:nvPr/>
          </p:nvGrpSpPr>
          <p:grpSpPr>
            <a:xfrm>
              <a:off x="548185" y="2876163"/>
              <a:ext cx="1376519" cy="438277"/>
              <a:chOff x="1792110" y="1693333"/>
              <a:chExt cx="6082948" cy="3186831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FD0AF2D9-073C-1443-A5ED-C07E85009C59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161CF3-E256-7F4E-A3EC-E00040F18839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8" name="Group 14">
              <a:extLst>
                <a:ext uri="{FF2B5EF4-FFF2-40B4-BE49-F238E27FC236}">
                  <a16:creationId xmlns:a16="http://schemas.microsoft.com/office/drawing/2014/main" id="{0E1C7B04-06E7-7245-AEC5-ACA897B0231D}"/>
                </a:ext>
              </a:extLst>
            </p:cNvPr>
            <p:cNvGrpSpPr/>
            <p:nvPr/>
          </p:nvGrpSpPr>
          <p:grpSpPr>
            <a:xfrm>
              <a:off x="2077104" y="2876163"/>
              <a:ext cx="1376519" cy="438277"/>
              <a:chOff x="1792110" y="1693333"/>
              <a:chExt cx="6082948" cy="3186831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3F163E1-BD89-DD48-A278-C4E31F5C941B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2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59F828-B15B-534B-AB3B-E460A6FE7FD1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073EAE1-3F2C-384D-B9A8-9454C38F2497}"/>
                </a:ext>
              </a:extLst>
            </p:cNvPr>
            <p:cNvSpPr/>
            <p:nvPr/>
          </p:nvSpPr>
          <p:spPr>
            <a:xfrm>
              <a:off x="3597646" y="2876163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A0A922A-6727-F644-9D15-8E92A3360D89}"/>
                </a:ext>
              </a:extLst>
            </p:cNvPr>
            <p:cNvGrpSpPr/>
            <p:nvPr/>
          </p:nvGrpSpPr>
          <p:grpSpPr>
            <a:xfrm>
              <a:off x="5126565" y="2888142"/>
              <a:ext cx="1376519" cy="438277"/>
              <a:chOff x="1792110" y="1693333"/>
              <a:chExt cx="6082948" cy="3186831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CED5C43-A086-464D-B5FB-EB6B84B740E1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0ED7A6-0147-164A-832C-5672749505A4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8D71A00-983B-A940-86F0-B8C292BFC6CC}"/>
                </a:ext>
              </a:extLst>
            </p:cNvPr>
            <p:cNvCxnSpPr/>
            <p:nvPr/>
          </p:nvCxnSpPr>
          <p:spPr>
            <a:xfrm rot="16200000" flipH="1">
              <a:off x="4078681" y="2657838"/>
              <a:ext cx="436649" cy="1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07B4183-DE18-7641-93B8-EDAF2A150EFA}"/>
                </a:ext>
              </a:extLst>
            </p:cNvPr>
            <p:cNvCxnSpPr/>
            <p:nvPr/>
          </p:nvCxnSpPr>
          <p:spPr>
            <a:xfrm rot="16200000" flipH="1">
              <a:off x="5608172" y="2708533"/>
              <a:ext cx="436649" cy="1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A0544F8-049E-0349-8867-44A49BCAF9E9}"/>
                </a:ext>
              </a:extLst>
            </p:cNvPr>
            <p:cNvCxnSpPr/>
            <p:nvPr/>
          </p:nvCxnSpPr>
          <p:spPr>
            <a:xfrm rot="16200000" flipH="1">
              <a:off x="2531258" y="2696005"/>
              <a:ext cx="436649" cy="1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A0910C7-BBFC-A24A-9507-FFEBE82D00F4}"/>
                </a:ext>
              </a:extLst>
            </p:cNvPr>
            <p:cNvCxnSpPr/>
            <p:nvPr/>
          </p:nvCxnSpPr>
          <p:spPr>
            <a:xfrm rot="16200000" flipH="1">
              <a:off x="854810" y="2708533"/>
              <a:ext cx="436649" cy="1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EF5D219-4983-5D4C-BD51-6CB541BD6DDA}"/>
                </a:ext>
              </a:extLst>
            </p:cNvPr>
            <p:cNvSpPr/>
            <p:nvPr/>
          </p:nvSpPr>
          <p:spPr>
            <a:xfrm>
              <a:off x="5126565" y="2888142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rgbClr val="9BBB59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B62DA0-E7C9-664E-800F-991128944E37}"/>
              </a:ext>
            </a:extLst>
          </p:cNvPr>
          <p:cNvGrpSpPr/>
          <p:nvPr/>
        </p:nvGrpSpPr>
        <p:grpSpPr>
          <a:xfrm>
            <a:off x="2126121" y="3165820"/>
            <a:ext cx="5890795" cy="1178319"/>
            <a:chOff x="2126121" y="3165820"/>
            <a:chExt cx="5890795" cy="1178319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12F397C4-22EE-1848-8A5B-C699DC1180DF}"/>
                </a:ext>
              </a:extLst>
            </p:cNvPr>
            <p:cNvGrpSpPr/>
            <p:nvPr/>
          </p:nvGrpSpPr>
          <p:grpSpPr>
            <a:xfrm>
              <a:off x="2126121" y="3905862"/>
              <a:ext cx="1376519" cy="438277"/>
              <a:chOff x="1792110" y="1693333"/>
              <a:chExt cx="6082948" cy="3186831"/>
            </a:xfrm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8FC05EF7-1CD9-8347-A326-1AA44C19B948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rgbClr val="C0504D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267D3B8-3566-3D42-90F7-2DA5FCEA06E5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7898385-80E7-534D-B9D9-FC869B2D18D7}"/>
                </a:ext>
              </a:extLst>
            </p:cNvPr>
            <p:cNvSpPr/>
            <p:nvPr/>
          </p:nvSpPr>
          <p:spPr>
            <a:xfrm>
              <a:off x="3655040" y="3905862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rgbClr val="C0504D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B161024A-D3CA-EC4C-8858-C3CCB26CEAD4}"/>
                </a:ext>
              </a:extLst>
            </p:cNvPr>
            <p:cNvSpPr/>
            <p:nvPr/>
          </p:nvSpPr>
          <p:spPr>
            <a:xfrm>
              <a:off x="5175582" y="3905862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D5643D34-98B5-7945-98E5-0BDB28D5A318}"/>
                </a:ext>
              </a:extLst>
            </p:cNvPr>
            <p:cNvSpPr/>
            <p:nvPr/>
          </p:nvSpPr>
          <p:spPr>
            <a:xfrm>
              <a:off x="6704501" y="3917841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rgbClr val="9BBB59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E54DF83-9CA2-E546-A523-3F1DD53AAEEF}"/>
                </a:ext>
              </a:extLst>
            </p:cNvPr>
            <p:cNvCxnSpPr>
              <a:stCxn id="18" idx="2"/>
              <a:endCxn id="24" idx="0"/>
            </p:cNvCxnSpPr>
            <p:nvPr/>
          </p:nvCxnSpPr>
          <p:spPr>
            <a:xfrm rot="16200000" flipH="1">
              <a:off x="3199557" y="2794170"/>
              <a:ext cx="645447" cy="1577936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ED30AEB-AA35-4042-ADAC-F5E114D9EB9E}"/>
                </a:ext>
              </a:extLst>
            </p:cNvPr>
            <p:cNvCxnSpPr>
              <a:endCxn id="31" idx="0"/>
            </p:cNvCxnSpPr>
            <p:nvPr/>
          </p:nvCxnSpPr>
          <p:spPr>
            <a:xfrm rot="16200000" flipH="1">
              <a:off x="2395936" y="3519468"/>
              <a:ext cx="740041" cy="32746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85CC7B2-E60D-A64A-9986-B761A82DC543}"/>
                </a:ext>
              </a:extLst>
            </p:cNvPr>
            <p:cNvCxnSpPr>
              <a:stCxn id="18" idx="2"/>
              <a:endCxn id="25" idx="0"/>
            </p:cNvCxnSpPr>
            <p:nvPr/>
          </p:nvCxnSpPr>
          <p:spPr>
            <a:xfrm rot="16200000" flipH="1">
              <a:off x="3959828" y="2033899"/>
              <a:ext cx="645447" cy="3098478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A7C00CA-4CD0-A643-A8B6-325E651965C8}"/>
                </a:ext>
              </a:extLst>
            </p:cNvPr>
            <p:cNvCxnSpPr>
              <a:stCxn id="18" idx="2"/>
            </p:cNvCxnSpPr>
            <p:nvPr/>
          </p:nvCxnSpPr>
          <p:spPr>
            <a:xfrm rot="16200000" flipH="1">
              <a:off x="4762418" y="1231309"/>
              <a:ext cx="645447" cy="4703658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EADA0EC-D5A0-7348-A0BD-6479D74DD17E}"/>
              </a:ext>
            </a:extLst>
          </p:cNvPr>
          <p:cNvGrpSpPr/>
          <p:nvPr/>
        </p:nvGrpSpPr>
        <p:grpSpPr>
          <a:xfrm>
            <a:off x="573010" y="4290114"/>
            <a:ext cx="5954899" cy="874334"/>
            <a:chOff x="573010" y="4290114"/>
            <a:chExt cx="5954899" cy="874334"/>
          </a:xfrm>
        </p:grpSpPr>
        <p:grpSp>
          <p:nvGrpSpPr>
            <p:cNvPr id="34" name="Group 14">
              <a:extLst>
                <a:ext uri="{FF2B5EF4-FFF2-40B4-BE49-F238E27FC236}">
                  <a16:creationId xmlns:a16="http://schemas.microsoft.com/office/drawing/2014/main" id="{DFB10184-8C4D-5B40-92BA-B43A23E1DF81}"/>
                </a:ext>
              </a:extLst>
            </p:cNvPr>
            <p:cNvGrpSpPr/>
            <p:nvPr/>
          </p:nvGrpSpPr>
          <p:grpSpPr>
            <a:xfrm>
              <a:off x="573010" y="4714192"/>
              <a:ext cx="1376519" cy="438277"/>
              <a:chOff x="1792110" y="1693333"/>
              <a:chExt cx="6082948" cy="3186831"/>
            </a:xfrm>
          </p:grpSpPr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B45F5671-AB2F-4C4A-815A-3B9C52A56D12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F3EB4A9-76CA-9948-8AC3-33ADD16DF27F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35" name="Group 14">
              <a:extLst>
                <a:ext uri="{FF2B5EF4-FFF2-40B4-BE49-F238E27FC236}">
                  <a16:creationId xmlns:a16="http://schemas.microsoft.com/office/drawing/2014/main" id="{472ADEA6-453E-3F46-8A44-AE2C6084C3F2}"/>
                </a:ext>
              </a:extLst>
            </p:cNvPr>
            <p:cNvGrpSpPr/>
            <p:nvPr/>
          </p:nvGrpSpPr>
          <p:grpSpPr>
            <a:xfrm>
              <a:off x="2101929" y="4714192"/>
              <a:ext cx="1376519" cy="438277"/>
              <a:chOff x="1792110" y="1693333"/>
              <a:chExt cx="6082948" cy="3186831"/>
            </a:xfrm>
          </p:grpSpPr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72963EFA-768C-6548-9D92-88084466B7CB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rgbClr val="C0504D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CCE81E-18F6-4043-993F-96120DA36BBD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576BB13-25E8-4140-AE8B-FF870E04EFE3}"/>
                </a:ext>
              </a:extLst>
            </p:cNvPr>
            <p:cNvSpPr/>
            <p:nvPr/>
          </p:nvSpPr>
          <p:spPr>
            <a:xfrm>
              <a:off x="3622471" y="4714192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rgbClr val="C0504D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2AFA48-0E1C-0B41-8282-37F10FEF2F10}"/>
                </a:ext>
              </a:extLst>
            </p:cNvPr>
            <p:cNvSpPr txBox="1"/>
            <p:nvPr/>
          </p:nvSpPr>
          <p:spPr>
            <a:xfrm>
              <a:off x="3686575" y="4752359"/>
              <a:ext cx="1312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prstClr val="black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B401E610-2409-3243-B296-E93A381D7C8E}"/>
                </a:ext>
              </a:extLst>
            </p:cNvPr>
            <p:cNvSpPr/>
            <p:nvPr/>
          </p:nvSpPr>
          <p:spPr>
            <a:xfrm>
              <a:off x="5151390" y="4726171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rgbClr val="C0504D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AC966EE-7D88-0445-A089-CB70B19B3E7F}"/>
                </a:ext>
              </a:extLst>
            </p:cNvPr>
            <p:cNvSpPr txBox="1"/>
            <p:nvPr/>
          </p:nvSpPr>
          <p:spPr>
            <a:xfrm>
              <a:off x="5215494" y="4764338"/>
              <a:ext cx="1312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prstClr val="black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2751799-7CB7-7341-B27D-635DBF0C0561}"/>
                </a:ext>
              </a:extLst>
            </p:cNvPr>
            <p:cNvCxnSpPr>
              <a:endCxn id="38" idx="0"/>
            </p:cNvCxnSpPr>
            <p:nvPr/>
          </p:nvCxnSpPr>
          <p:spPr>
            <a:xfrm>
              <a:off x="2639067" y="4290114"/>
              <a:ext cx="3168531" cy="436057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07A2737-E831-A948-B470-C7830383FF94}"/>
                </a:ext>
              </a:extLst>
            </p:cNvPr>
            <p:cNvCxnSpPr>
              <a:endCxn id="46" idx="0"/>
            </p:cNvCxnSpPr>
            <p:nvPr/>
          </p:nvCxnSpPr>
          <p:spPr>
            <a:xfrm rot="10800000" flipV="1">
              <a:off x="1229218" y="4344138"/>
              <a:ext cx="1504094" cy="370053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E24508C-7B12-154B-8740-6DD2FD23E766}"/>
                </a:ext>
              </a:extLst>
            </p:cNvPr>
            <p:cNvCxnSpPr>
              <a:endCxn id="36" idx="0"/>
            </p:cNvCxnSpPr>
            <p:nvPr/>
          </p:nvCxnSpPr>
          <p:spPr>
            <a:xfrm>
              <a:off x="2649568" y="4290114"/>
              <a:ext cx="1629111" cy="424078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09A072D-002C-3C42-AD5B-F3674E5E91E4}"/>
                </a:ext>
              </a:extLst>
            </p:cNvPr>
            <p:cNvCxnSpPr/>
            <p:nvPr/>
          </p:nvCxnSpPr>
          <p:spPr>
            <a:xfrm rot="5400000">
              <a:off x="2550008" y="4589901"/>
              <a:ext cx="424078" cy="7820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74E40F5-B491-E745-83BA-1E21BAF251F7}"/>
              </a:ext>
            </a:extLst>
          </p:cNvPr>
          <p:cNvGrpSpPr/>
          <p:nvPr/>
        </p:nvGrpSpPr>
        <p:grpSpPr>
          <a:xfrm>
            <a:off x="2152940" y="5089180"/>
            <a:ext cx="4425980" cy="874334"/>
            <a:chOff x="2152940" y="5089180"/>
            <a:chExt cx="4425980" cy="874334"/>
          </a:xfrm>
        </p:grpSpPr>
        <p:grpSp>
          <p:nvGrpSpPr>
            <p:cNvPr id="49" name="Group 14">
              <a:extLst>
                <a:ext uri="{FF2B5EF4-FFF2-40B4-BE49-F238E27FC236}">
                  <a16:creationId xmlns:a16="http://schemas.microsoft.com/office/drawing/2014/main" id="{8E51BC33-4267-6145-BC01-0E9066B4A54A}"/>
                </a:ext>
              </a:extLst>
            </p:cNvPr>
            <p:cNvGrpSpPr/>
            <p:nvPr/>
          </p:nvGrpSpPr>
          <p:grpSpPr>
            <a:xfrm>
              <a:off x="2152940" y="5513258"/>
              <a:ext cx="1376519" cy="438277"/>
              <a:chOff x="1792110" y="1693333"/>
              <a:chExt cx="6082948" cy="3186831"/>
            </a:xfrm>
          </p:grpSpPr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C6AF2CE3-17C8-AF44-9BD9-BBE795116762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7887B71-F959-A841-850F-D2D247336E83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7C151B7-58D2-AC44-956B-C7F308EF3310}"/>
                </a:ext>
              </a:extLst>
            </p:cNvPr>
            <p:cNvSpPr txBox="1"/>
            <p:nvPr/>
          </p:nvSpPr>
          <p:spPr>
            <a:xfrm>
              <a:off x="3737586" y="5551425"/>
              <a:ext cx="1312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prstClr val="black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65EFA28-6287-B149-AECE-1E34C13C9BED}"/>
                </a:ext>
              </a:extLst>
            </p:cNvPr>
            <p:cNvSpPr txBox="1"/>
            <p:nvPr/>
          </p:nvSpPr>
          <p:spPr>
            <a:xfrm>
              <a:off x="5266505" y="5563404"/>
              <a:ext cx="1312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prstClr val="black"/>
                </a:solidFill>
                <a:latin typeface="Helvetica Neue"/>
                <a:cs typeface="Helvetica Neue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57DC9F4-0D39-BB48-90CF-4CF2B2DFE069}"/>
                </a:ext>
              </a:extLst>
            </p:cNvPr>
            <p:cNvGrpSpPr/>
            <p:nvPr/>
          </p:nvGrpSpPr>
          <p:grpSpPr>
            <a:xfrm>
              <a:off x="2729402" y="5089180"/>
              <a:ext cx="3785414" cy="820309"/>
              <a:chOff x="2729402" y="5089180"/>
              <a:chExt cx="3785414" cy="820309"/>
            </a:xfrm>
          </p:grpSpPr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99537B97-227E-7D47-8FD2-E2761F328EA5}"/>
                  </a:ext>
                </a:extLst>
              </p:cNvPr>
              <p:cNvSpPr/>
              <p:nvPr/>
            </p:nvSpPr>
            <p:spPr>
              <a:xfrm>
                <a:off x="3673482" y="5513258"/>
                <a:ext cx="1312415" cy="384252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rgbClr val="C0504D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52CB5AFE-3261-0544-B8C8-88AA9B443096}"/>
                  </a:ext>
                </a:extLst>
              </p:cNvPr>
              <p:cNvSpPr/>
              <p:nvPr/>
            </p:nvSpPr>
            <p:spPr>
              <a:xfrm>
                <a:off x="5202401" y="5525237"/>
                <a:ext cx="1312415" cy="384252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4CFE013-C80F-564B-9484-3A0665AC9610}"/>
                  </a:ext>
                </a:extLst>
              </p:cNvPr>
              <p:cNvCxnSpPr/>
              <p:nvPr/>
            </p:nvCxnSpPr>
            <p:spPr>
              <a:xfrm rot="5400000">
                <a:off x="2521273" y="5297309"/>
                <a:ext cx="424078" cy="7820"/>
              </a:xfrm>
              <a:prstGeom prst="straightConnector1">
                <a:avLst/>
              </a:prstGeom>
              <a:ln w="762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ADBEAC45-FB15-0A4C-9412-DC28A6B74E03}"/>
                  </a:ext>
                </a:extLst>
              </p:cNvPr>
              <p:cNvCxnSpPr/>
              <p:nvPr/>
            </p:nvCxnSpPr>
            <p:spPr>
              <a:xfrm>
                <a:off x="2923030" y="5089180"/>
                <a:ext cx="2732168" cy="346946"/>
              </a:xfrm>
              <a:prstGeom prst="straightConnector1">
                <a:avLst/>
              </a:prstGeom>
              <a:ln w="762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553CA440-5759-3B4A-B5E9-2559F3D3CF46}"/>
                  </a:ext>
                </a:extLst>
              </p:cNvPr>
              <p:cNvCxnSpPr/>
              <p:nvPr/>
            </p:nvCxnSpPr>
            <p:spPr>
              <a:xfrm>
                <a:off x="2923030" y="5089180"/>
                <a:ext cx="1629111" cy="424078"/>
              </a:xfrm>
              <a:prstGeom prst="straightConnector1">
                <a:avLst/>
              </a:prstGeom>
              <a:ln w="762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E86D20C-602F-9648-B21A-5C0EE0A06AE6}"/>
              </a:ext>
            </a:extLst>
          </p:cNvPr>
          <p:cNvGrpSpPr/>
          <p:nvPr/>
        </p:nvGrpSpPr>
        <p:grpSpPr>
          <a:xfrm>
            <a:off x="4319863" y="5964306"/>
            <a:ext cx="1886339" cy="893694"/>
            <a:chOff x="4319863" y="5964306"/>
            <a:chExt cx="1886339" cy="893694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65990BD-777B-2148-BE72-DAA48A140887}"/>
                </a:ext>
              </a:extLst>
            </p:cNvPr>
            <p:cNvCxnSpPr/>
            <p:nvPr/>
          </p:nvCxnSpPr>
          <p:spPr>
            <a:xfrm rot="16200000" flipH="1">
              <a:off x="3989155" y="6295014"/>
              <a:ext cx="893694" cy="232277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9DF0B6D-D114-3E47-8693-DE7EA45D4AF3}"/>
                </a:ext>
              </a:extLst>
            </p:cNvPr>
            <p:cNvCxnSpPr/>
            <p:nvPr/>
          </p:nvCxnSpPr>
          <p:spPr>
            <a:xfrm>
              <a:off x="4387845" y="5964307"/>
              <a:ext cx="1818357" cy="893693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ular Callout 62">
            <a:extLst>
              <a:ext uri="{FF2B5EF4-FFF2-40B4-BE49-F238E27FC236}">
                <a16:creationId xmlns:a16="http://schemas.microsoft.com/office/drawing/2014/main" id="{B24253D5-A57E-674B-BC2A-9AA4738986AB}"/>
              </a:ext>
            </a:extLst>
          </p:cNvPr>
          <p:cNvSpPr/>
          <p:nvPr/>
        </p:nvSpPr>
        <p:spPr>
          <a:xfrm>
            <a:off x="2677825" y="2782892"/>
            <a:ext cx="1839642" cy="979004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Think about where to go next in Ohio.</a:t>
            </a:r>
            <a:endParaRPr lang="en-US" dirty="0"/>
          </a:p>
        </p:txBody>
      </p:sp>
      <p:sp>
        <p:nvSpPr>
          <p:cNvPr id="64" name="Rectangular Callout 63">
            <a:extLst>
              <a:ext uri="{FF2B5EF4-FFF2-40B4-BE49-F238E27FC236}">
                <a16:creationId xmlns:a16="http://schemas.microsoft.com/office/drawing/2014/main" id="{F7AA3A03-EF09-4440-AF76-66541ECBCBC6}"/>
              </a:ext>
            </a:extLst>
          </p:cNvPr>
          <p:cNvSpPr/>
          <p:nvPr/>
        </p:nvSpPr>
        <p:spPr>
          <a:xfrm>
            <a:off x="3922227" y="4403794"/>
            <a:ext cx="1839642" cy="979004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Think about where to go next in Ohio.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50D1D97-A2A2-5241-A91C-2DAC040D1C97}"/>
              </a:ext>
            </a:extLst>
          </p:cNvPr>
          <p:cNvSpPr txBox="1"/>
          <p:nvPr/>
        </p:nvSpPr>
        <p:spPr>
          <a:xfrm>
            <a:off x="7916347" y="5846544"/>
            <a:ext cx="4117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Failing to Terminate</a:t>
            </a:r>
          </a:p>
        </p:txBody>
      </p:sp>
    </p:spTree>
    <p:extLst>
      <p:ext uri="{BB962C8B-B14F-4D97-AF65-F5344CB8AC3E}">
        <p14:creationId xmlns:p14="http://schemas.microsoft.com/office/powerpoint/2010/main" val="24123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3" grpId="0" animBg="1"/>
      <p:bldP spid="64" grpId="0" animBg="1"/>
      <p:bldP spid="6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3D6D-7D2A-B241-9FB6-EEDC25EB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Failed Experiment 2</a:t>
            </a:r>
          </a:p>
        </p:txBody>
      </p:sp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31FA66B5-7AF0-A94C-ADC1-AAFF22135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07" y="1365040"/>
            <a:ext cx="8229600" cy="11251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6C8C17-A605-CB4A-8C43-2855C5B17463}"/>
              </a:ext>
            </a:extLst>
          </p:cNvPr>
          <p:cNvSpPr/>
          <p:nvPr/>
        </p:nvSpPr>
        <p:spPr>
          <a:xfrm>
            <a:off x="1073134" y="1623137"/>
            <a:ext cx="7901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neva"/>
                <a:cs typeface="Geneva"/>
              </a:rPr>
              <a:t>List the department chairs of the top 20 US programs in CS.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25B2B3-AEF1-E143-95B4-3216C39AE814}"/>
              </a:ext>
            </a:extLst>
          </p:cNvPr>
          <p:cNvSpPr/>
          <p:nvPr/>
        </p:nvSpPr>
        <p:spPr>
          <a:xfrm>
            <a:off x="1463812" y="3486601"/>
            <a:ext cx="5761031" cy="2631299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 err="1">
                <a:latin typeface="Helvetica Neue"/>
                <a:cs typeface="Helvetica Neue"/>
              </a:rPr>
              <a:t>aalto</a:t>
            </a:r>
            <a:r>
              <a:rPr lang="en-US" sz="2400" dirty="0">
                <a:latin typeface="Helvetica Neue"/>
                <a:cs typeface="Helvetica Neue"/>
              </a:rPr>
              <a:t> armchair    </a:t>
            </a:r>
          </a:p>
          <a:p>
            <a:pPr lvl="0" algn="ctr"/>
            <a:r>
              <a:rPr lang="en-US" sz="2400" dirty="0" err="1">
                <a:latin typeface="Helvetica Neue"/>
                <a:cs typeface="Helvetica Neue"/>
              </a:rPr>
              <a:t>poang</a:t>
            </a:r>
            <a:r>
              <a:rPr lang="en-US" sz="2400" dirty="0">
                <a:latin typeface="Helvetica Neue"/>
                <a:cs typeface="Helvetica Neue"/>
              </a:rPr>
              <a:t> lounge chair   </a:t>
            </a:r>
          </a:p>
          <a:p>
            <a:pPr lvl="0" algn="ctr"/>
            <a:r>
              <a:rPr lang="en-US" sz="2400" dirty="0" err="1">
                <a:latin typeface="Helvetica Neue"/>
                <a:cs typeface="Helvetica Neue"/>
              </a:rPr>
              <a:t>adirondack</a:t>
            </a:r>
            <a:r>
              <a:rPr lang="en-US" sz="2400" dirty="0">
                <a:latin typeface="Helvetica Neue"/>
                <a:cs typeface="Helvetica Neue"/>
              </a:rPr>
              <a:t> chair    </a:t>
            </a:r>
          </a:p>
          <a:p>
            <a:pPr lvl="0" algn="ctr"/>
            <a:r>
              <a:rPr lang="en-US" sz="2400" dirty="0" err="1">
                <a:latin typeface="Helvetica Neue"/>
                <a:cs typeface="Helvetica Neue"/>
              </a:rPr>
              <a:t>aeron</a:t>
            </a:r>
            <a:r>
              <a:rPr lang="en-US" sz="2400" dirty="0">
                <a:latin typeface="Helvetica Neue"/>
                <a:cs typeface="Helvetica Neue"/>
              </a:rPr>
              <a:t> chair   </a:t>
            </a:r>
          </a:p>
          <a:p>
            <a:pPr lvl="0" algn="ctr"/>
            <a:r>
              <a:rPr lang="en-US" sz="2400" dirty="0" err="1">
                <a:latin typeface="Helvetica Neue"/>
                <a:cs typeface="Helvetica Neue"/>
              </a:rPr>
              <a:t>balans</a:t>
            </a:r>
            <a:r>
              <a:rPr lang="en-US" sz="2400" dirty="0">
                <a:latin typeface="Helvetica Neue"/>
                <a:cs typeface="Helvetica Neue"/>
              </a:rPr>
              <a:t> chair     </a:t>
            </a:r>
          </a:p>
          <a:p>
            <a:pPr lvl="0" algn="ctr"/>
            <a:r>
              <a:rPr lang="en-US" sz="2400" dirty="0">
                <a:latin typeface="Helvetica Neue"/>
                <a:cs typeface="Helvetica Neue"/>
              </a:rPr>
              <a:t>ball chair</a:t>
            </a:r>
          </a:p>
          <a:p>
            <a:pPr lvl="0" algn="ctr"/>
            <a:r>
              <a:rPr lang="en-US" sz="2400" dirty="0">
                <a:latin typeface="Helvetica Neue"/>
                <a:cs typeface="Helvetica Neue"/>
              </a:rPr>
              <a:t>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5766F-5F3D-AB4B-B565-DEF4CC8D787F}"/>
              </a:ext>
            </a:extLst>
          </p:cNvPr>
          <p:cNvSpPr txBox="1"/>
          <p:nvPr/>
        </p:nvSpPr>
        <p:spPr>
          <a:xfrm>
            <a:off x="7692389" y="4954351"/>
            <a:ext cx="44314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Early mistakes propagate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616816-2365-D14C-A3CF-F98F77576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372" y="2748306"/>
            <a:ext cx="4523973" cy="296238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/>
              <a:t>	</a:t>
            </a:r>
            <a:endParaRPr lang="en-US" sz="1600" dirty="0">
              <a:latin typeface="Helvetica Neue "/>
              <a:cs typeface="Helvetica Neue "/>
            </a:endParaRPr>
          </a:p>
          <a:p>
            <a:pPr>
              <a:buNone/>
            </a:pPr>
            <a:r>
              <a:rPr lang="en-US" sz="1600" dirty="0">
                <a:latin typeface="Helvetica Neue "/>
                <a:cs typeface="Helvetica Neue "/>
              </a:rPr>
              <a:t>	</a:t>
            </a:r>
            <a:r>
              <a:rPr lang="en-US" sz="1600" dirty="0" err="1">
                <a:latin typeface="Helvetica Neue "/>
                <a:cs typeface="Helvetica Neue "/>
              </a:rPr>
              <a:t>Turkomatic</a:t>
            </a:r>
            <a:r>
              <a:rPr lang="en-US" sz="1600" dirty="0">
                <a:latin typeface="Helvetica Neue "/>
                <a:cs typeface="Helvetica Neue "/>
              </a:rPr>
              <a:t> worker:</a:t>
            </a:r>
          </a:p>
          <a:p>
            <a:pPr>
              <a:buNone/>
            </a:pPr>
            <a:r>
              <a:rPr lang="en-US" sz="1600" dirty="0">
                <a:latin typeface="Helvetica Neue "/>
                <a:cs typeface="Helvetica Neue "/>
              </a:rPr>
              <a:t>	“…I’ve taken a look at your instructions, and I understand them perfectly. However, this task seems to have been inadvertently sabotaged by other </a:t>
            </a:r>
            <a:r>
              <a:rPr lang="en-US" sz="1600" dirty="0" err="1">
                <a:latin typeface="Helvetica Neue "/>
                <a:cs typeface="Helvetica Neue "/>
              </a:rPr>
              <a:t>turkers</a:t>
            </a:r>
            <a:r>
              <a:rPr lang="en-US" sz="1600" dirty="0">
                <a:latin typeface="Helvetica Neue "/>
                <a:cs typeface="Helvetica Neue "/>
              </a:rPr>
              <a:t> who do not understand what you are asking them to do…” </a:t>
            </a:r>
          </a:p>
        </p:txBody>
      </p:sp>
    </p:spTree>
    <p:extLst>
      <p:ext uri="{BB962C8B-B14F-4D97-AF65-F5344CB8AC3E}">
        <p14:creationId xmlns:p14="http://schemas.microsoft.com/office/powerpoint/2010/main" val="22393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197FA-B64C-874F-89D2-8B6961582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CBBD8-DD6B-9348-9277-111AAFBC9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52695" cy="4351338"/>
          </a:xfrm>
        </p:spPr>
        <p:txBody>
          <a:bodyPr/>
          <a:lstStyle/>
          <a:p>
            <a:r>
              <a:rPr lang="en-US" dirty="0"/>
              <a:t>Utilizing more skilled workers</a:t>
            </a:r>
          </a:p>
          <a:p>
            <a:pPr lvl="1"/>
            <a:r>
              <a:rPr lang="en-US" dirty="0"/>
              <a:t>The experiments using graduate students as workers are all successful</a:t>
            </a:r>
          </a:p>
          <a:p>
            <a:r>
              <a:rPr lang="en-US" dirty="0"/>
              <a:t>Including requester interventions</a:t>
            </a:r>
          </a:p>
          <a:p>
            <a:pPr lvl="1"/>
            <a:r>
              <a:rPr lang="en-US" dirty="0"/>
              <a:t>Designing visualizations, and enable requesters to modify the workflow on the fly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4B462-588F-094F-9F80-8172DA33E6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7725" y="3559113"/>
            <a:ext cx="5184620" cy="329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2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197FA-B64C-874F-89D2-8B6961582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CBBD8-DD6B-9348-9277-111AAFBC9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7854" cy="4351338"/>
          </a:xfrm>
        </p:spPr>
        <p:txBody>
          <a:bodyPr/>
          <a:lstStyle/>
          <a:p>
            <a:r>
              <a:rPr lang="en-US" dirty="0"/>
              <a:t>Utilizing more skilled workers</a:t>
            </a:r>
          </a:p>
          <a:p>
            <a:pPr lvl="1"/>
            <a:r>
              <a:rPr lang="en-US" dirty="0"/>
              <a:t>The experiments using graduate students as workers are all successful</a:t>
            </a:r>
          </a:p>
          <a:p>
            <a:r>
              <a:rPr lang="en-US" dirty="0"/>
              <a:t>Including requester interventions</a:t>
            </a:r>
          </a:p>
          <a:p>
            <a:pPr lvl="1"/>
            <a:r>
              <a:rPr lang="en-US" dirty="0"/>
              <a:t>Designing visualizations, and enable requesters to modify the workflow on the fly</a:t>
            </a:r>
          </a:p>
          <a:p>
            <a:pPr lvl="1"/>
            <a:r>
              <a:rPr lang="en-US" dirty="0"/>
              <a:t>Allow requesters to provide seed workflows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ED9D9-3D8E-4549-9708-D8583B988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297" y="3994749"/>
            <a:ext cx="5483126" cy="28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86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857047"/>
            <a:ext cx="10515600" cy="2194143"/>
          </a:xfrm>
        </p:spPr>
        <p:txBody>
          <a:bodyPr>
            <a:normAutofit/>
          </a:bodyPr>
          <a:lstStyle/>
          <a:p>
            <a:r>
              <a:rPr lang="en-US" dirty="0"/>
              <a:t>AI-Assisted Workflow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060515"/>
            <a:ext cx="10515600" cy="1029135"/>
          </a:xfrm>
        </p:spPr>
        <p:txBody>
          <a:bodyPr/>
          <a:lstStyle/>
          <a:p>
            <a:r>
              <a:rPr lang="en-US" dirty="0"/>
              <a:t>Decision-theoretic Control of Crowd-sourced Workflows.</a:t>
            </a:r>
          </a:p>
          <a:p>
            <a:r>
              <a:rPr lang="en-US" dirty="0"/>
              <a:t>Peng Dai, Christopher H. Lin, Mausam, Daniel S. Weld. AI Journal 2013.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CF30C8-2CA4-C745-97A2-B4249BCC6ADF}"/>
              </a:ext>
            </a:extLst>
          </p:cNvPr>
          <p:cNvSpPr txBox="1">
            <a:spLocks/>
          </p:cNvSpPr>
          <p:nvPr/>
        </p:nvSpPr>
        <p:spPr>
          <a:xfrm>
            <a:off x="844550" y="3903881"/>
            <a:ext cx="10515600" cy="655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(utilizing AI to help tune the parameters of workflow)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75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1322D-B65A-7B4E-BB85-5651FD21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A0B09-D584-5E43-96D3-6A92CDFB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4499" y="3096545"/>
            <a:ext cx="6050071" cy="2163269"/>
          </a:xfrm>
        </p:spPr>
        <p:txBody>
          <a:bodyPr>
            <a:normAutofit/>
          </a:bodyPr>
          <a:lstStyle/>
          <a:p>
            <a:r>
              <a:rPr lang="en-US" dirty="0"/>
              <a:t>Decisions to make at each step</a:t>
            </a:r>
          </a:p>
          <a:p>
            <a:pPr lvl="1"/>
            <a:r>
              <a:rPr lang="en-US" dirty="0"/>
              <a:t>Should we keep voting?</a:t>
            </a:r>
          </a:p>
          <a:p>
            <a:pPr lvl="1"/>
            <a:r>
              <a:rPr lang="en-US" dirty="0"/>
              <a:t>Should we create an improvement task?</a:t>
            </a:r>
          </a:p>
          <a:p>
            <a:pPr lvl="1"/>
            <a:r>
              <a:rPr lang="en-US" dirty="0"/>
              <a:t>Should we terminate the process and output the results?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89B3C-CFF6-B24D-B52A-3A2C3F020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98" y="1984991"/>
            <a:ext cx="4772904" cy="1632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ED543B-E3B3-B941-908A-718455F61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28" y="3657971"/>
            <a:ext cx="4912774" cy="222122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E229D2-8C6D-2144-AD52-A99EDFD22134}"/>
              </a:ext>
            </a:extLst>
          </p:cNvPr>
          <p:cNvSpPr txBox="1">
            <a:spLocks/>
          </p:cNvSpPr>
          <p:nvPr/>
        </p:nvSpPr>
        <p:spPr>
          <a:xfrm>
            <a:off x="1149824" y="6207128"/>
            <a:ext cx="10674746" cy="571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This is a </a:t>
            </a:r>
            <a:r>
              <a:rPr lang="en-US" dirty="0">
                <a:solidFill>
                  <a:schemeClr val="accent1"/>
                </a:solidFill>
              </a:rPr>
              <a:t>sequential decision-making problem under uncertainty.</a:t>
            </a:r>
          </a:p>
        </p:txBody>
      </p:sp>
    </p:spTree>
    <p:extLst>
      <p:ext uri="{BB962C8B-B14F-4D97-AF65-F5344CB8AC3E}">
        <p14:creationId xmlns:p14="http://schemas.microsoft.com/office/powerpoint/2010/main" val="127946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7329-6B1B-5B47-9F06-DE00EB745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604C2-9324-AB47-8500-F165ED13B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74260" cy="48006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Markov decision process (MDP)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Partial observable Markov decision process (POMDP)</a:t>
            </a:r>
          </a:p>
          <a:p>
            <a:pPr lvl="1"/>
            <a:r>
              <a:rPr lang="en-US" dirty="0"/>
              <a:t>State is not directly observable, </a:t>
            </a:r>
          </a:p>
          <a:p>
            <a:pPr lvl="1"/>
            <a:r>
              <a:rPr lang="en-US" dirty="0"/>
              <a:t>We can observe some output/signals depending on the state 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(think about problem 2 of assignment 3)</a:t>
            </a:r>
          </a:p>
          <a:p>
            <a:pPr lvl="1"/>
            <a:r>
              <a:rPr lang="en-US" dirty="0"/>
              <a:t>Require additional reasoning</a:t>
            </a:r>
          </a:p>
        </p:txBody>
      </p:sp>
      <p:pic>
        <p:nvPicPr>
          <p:cNvPr id="1026" name="Picture 2" descr="Markov Decision Process Definition | DeepAI">
            <a:extLst>
              <a:ext uri="{FF2B5EF4-FFF2-40B4-BE49-F238E27FC236}">
                <a16:creationId xmlns:a16="http://schemas.microsoft.com/office/drawing/2014/main" id="{4DF657EC-88F1-3944-AEEA-58414EDD5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376" y="2339910"/>
            <a:ext cx="3999152" cy="194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6B6B84-DA61-F547-B278-E210B8E785A5}"/>
              </a:ext>
            </a:extLst>
          </p:cNvPr>
          <p:cNvSpPr txBox="1">
            <a:spLocks/>
          </p:cNvSpPr>
          <p:nvPr/>
        </p:nvSpPr>
        <p:spPr>
          <a:xfrm>
            <a:off x="6425330" y="2305995"/>
            <a:ext cx="6050071" cy="193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Main components</a:t>
            </a:r>
          </a:p>
          <a:p>
            <a:pPr lvl="1"/>
            <a:r>
              <a:rPr lang="en-US" sz="2000" dirty="0"/>
              <a:t>States (of the environment)</a:t>
            </a:r>
          </a:p>
          <a:p>
            <a:pPr lvl="1"/>
            <a:r>
              <a:rPr lang="en-US" sz="2000" dirty="0"/>
              <a:t>Action</a:t>
            </a:r>
          </a:p>
          <a:p>
            <a:pPr lvl="1"/>
            <a:r>
              <a:rPr lang="en-US" sz="2000" dirty="0"/>
              <a:t>State transitions</a:t>
            </a:r>
          </a:p>
          <a:p>
            <a:pPr lvl="1"/>
            <a:r>
              <a:rPr lang="en-US" sz="2000" dirty="0"/>
              <a:t>Rewards</a:t>
            </a:r>
          </a:p>
        </p:txBody>
      </p:sp>
    </p:spTree>
    <p:extLst>
      <p:ext uri="{BB962C8B-B14F-4D97-AF65-F5344CB8AC3E}">
        <p14:creationId xmlns:p14="http://schemas.microsoft.com/office/powerpoint/2010/main" val="13333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8258-3F3E-1D4A-9665-7369B638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TurKontrol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915EC-CC31-DB44-B3CE-940B6C84B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POMDP formulation</a:t>
            </a:r>
          </a:p>
          <a:p>
            <a:pPr lvl="1"/>
            <a:r>
              <a:rPr lang="en-US" dirty="0"/>
              <a:t>Actions = {vote, improve, terminate}</a:t>
            </a:r>
          </a:p>
          <a:p>
            <a:pPr lvl="1"/>
            <a:r>
              <a:rPr lang="en-US" dirty="0"/>
              <a:t>State = {(q, q’)}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(q: the original quality of the article, q’ the improved one)</a:t>
            </a:r>
          </a:p>
          <a:p>
            <a:pPr lvl="1"/>
            <a:r>
              <a:rPr lang="en-US" dirty="0"/>
              <a:t>State transition, observation, rewards are defined </a:t>
            </a:r>
            <a:r>
              <a:rPr lang="en-US" dirty="0" err="1"/>
              <a:t>w.r.t.</a:t>
            </a:r>
            <a:r>
              <a:rPr lang="en-US" dirty="0"/>
              <a:t> to the inference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245A-C359-FB45-B8FC-4D34D8609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47" y="3674412"/>
            <a:ext cx="10743102" cy="281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1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2C7B-112D-3F41-B65D-D4AA475E7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 over Fixed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CD7A9-B82D-8C46-B240-69A71AA4A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00" y="1970604"/>
            <a:ext cx="7664217" cy="406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00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C40DD-0823-0947-9BD9-332DD0548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3C98F-6850-3D45-BF0C-4F61D69EE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lot of focuses are on </a:t>
            </a:r>
            <a:r>
              <a:rPr lang="en-US" b="1" i="1" dirty="0">
                <a:solidFill>
                  <a:schemeClr val="accent1"/>
                </a:solidFill>
              </a:rPr>
              <a:t>microtasks</a:t>
            </a:r>
          </a:p>
          <a:p>
            <a:pPr lvl="1"/>
            <a:r>
              <a:rPr lang="en-US" dirty="0"/>
              <a:t>Labeling images</a:t>
            </a:r>
          </a:p>
          <a:p>
            <a:pPr lvl="1"/>
            <a:r>
              <a:rPr lang="en-US" dirty="0"/>
              <a:t>Transcribing a one-minute audio clips</a:t>
            </a:r>
          </a:p>
          <a:p>
            <a:pPr lvl="1"/>
            <a:r>
              <a:rPr lang="en-US" dirty="0"/>
              <a:t>Finding the address of a business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A common quality control mechanism</a:t>
            </a:r>
          </a:p>
          <a:p>
            <a:pPr lvl="1"/>
            <a:r>
              <a:rPr lang="en-US" dirty="0"/>
              <a:t>Duplicate tasks and perform aggregation</a:t>
            </a:r>
          </a:p>
          <a:p>
            <a:pPr lvl="1"/>
            <a:r>
              <a:rPr lang="en-US" dirty="0"/>
              <a:t>Design incentives</a:t>
            </a:r>
          </a:p>
          <a:p>
            <a:pPr lvl="1"/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79883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898E2-3A8D-F341-A5DD-D1EFC689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A94C4-187D-794D-893A-19DF3DA6E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59683" cy="4351338"/>
          </a:xfrm>
        </p:spPr>
        <p:txBody>
          <a:bodyPr>
            <a:normAutofit/>
          </a:bodyPr>
          <a:lstStyle/>
          <a:p>
            <a:r>
              <a:rPr lang="en-US" dirty="0"/>
              <a:t>General thoughts on the two approaches</a:t>
            </a:r>
          </a:p>
          <a:p>
            <a:pPr lvl="1"/>
            <a:r>
              <a:rPr lang="en-US" dirty="0"/>
              <a:t>Utilizing the crowd to design workflows</a:t>
            </a:r>
          </a:p>
          <a:p>
            <a:pPr lvl="1"/>
            <a:r>
              <a:rPr lang="en-US" dirty="0"/>
              <a:t>Utilizing AI to design workflows</a:t>
            </a:r>
          </a:p>
          <a:p>
            <a:endParaRPr lang="en-US" dirty="0"/>
          </a:p>
          <a:p>
            <a:r>
              <a:rPr lang="en-US" dirty="0"/>
              <a:t>These approaches are obviously not perfect yet. What are the other aspects of workflow design we can utilize AI/crowd to help? How?</a:t>
            </a:r>
          </a:p>
        </p:txBody>
      </p:sp>
    </p:spTree>
    <p:extLst>
      <p:ext uri="{BB962C8B-B14F-4D97-AF65-F5344CB8AC3E}">
        <p14:creationId xmlns:p14="http://schemas.microsoft.com/office/powerpoint/2010/main" val="36443423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33EF41-9B72-CA4D-8036-6ED7AA91E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764" y="3191193"/>
            <a:ext cx="10854415" cy="2387600"/>
          </a:xfrm>
        </p:spPr>
        <p:txBody>
          <a:bodyPr/>
          <a:lstStyle/>
          <a:p>
            <a:pPr algn="r"/>
            <a:r>
              <a:rPr lang="en-US" dirty="0"/>
              <a:t>Can we use the idea of workflows in our daily tasks?</a:t>
            </a:r>
          </a:p>
        </p:txBody>
      </p:sp>
    </p:spTree>
    <p:extLst>
      <p:ext uri="{BB962C8B-B14F-4D97-AF65-F5344CB8AC3E}">
        <p14:creationId xmlns:p14="http://schemas.microsoft.com/office/powerpoint/2010/main" val="13075435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33EF41-9B72-CA4D-8036-6ED7AA91E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4180" y="3191193"/>
            <a:ext cx="9144000" cy="2387600"/>
          </a:xfrm>
        </p:spPr>
        <p:txBody>
          <a:bodyPr/>
          <a:lstStyle/>
          <a:p>
            <a:pPr algn="r"/>
            <a:r>
              <a:rPr lang="en-US" dirty="0" err="1"/>
              <a:t>Selfsourcing</a:t>
            </a:r>
            <a:r>
              <a:rPr lang="en-US" dirty="0"/>
              <a:t> Personal Tasks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13EDA93-69CB-4F4A-A3D5-E7EEB16DE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4180" y="5772150"/>
            <a:ext cx="9144000" cy="960120"/>
          </a:xfrm>
        </p:spPr>
        <p:txBody>
          <a:bodyPr/>
          <a:lstStyle/>
          <a:p>
            <a:pPr algn="r"/>
            <a:r>
              <a:rPr lang="en-US" dirty="0" err="1"/>
              <a:t>Teevan</a:t>
            </a:r>
            <a:r>
              <a:rPr lang="en-US" dirty="0"/>
              <a:t>, Liebling, and </a:t>
            </a:r>
            <a:r>
              <a:rPr lang="en-US" dirty="0" err="1"/>
              <a:t>Lasecki</a:t>
            </a:r>
            <a:r>
              <a:rPr lang="en-US" dirty="0"/>
              <a:t>. CHI </a:t>
            </a:r>
            <a:r>
              <a:rPr lang="en-US" dirty="0" err="1"/>
              <a:t>WiP</a:t>
            </a:r>
            <a:r>
              <a:rPr lang="en-US" dirty="0"/>
              <a:t> 2014.</a:t>
            </a:r>
          </a:p>
        </p:txBody>
      </p:sp>
    </p:spTree>
    <p:extLst>
      <p:ext uri="{BB962C8B-B14F-4D97-AF65-F5344CB8AC3E}">
        <p14:creationId xmlns:p14="http://schemas.microsoft.com/office/powerpoint/2010/main" val="2188741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8E51E-3531-544F-88CA-945B2966A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53695"/>
            <a:ext cx="11803380" cy="1325563"/>
          </a:xfrm>
        </p:spPr>
        <p:txBody>
          <a:bodyPr/>
          <a:lstStyle/>
          <a:p>
            <a:r>
              <a:rPr lang="en-US" dirty="0"/>
              <a:t>How long can you continuously focus on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F608C-16C0-D648-99C2-F1FD9373A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before being interrupted by</a:t>
            </a:r>
          </a:p>
          <a:p>
            <a:pPr>
              <a:buFontTx/>
              <a:buChar char="-"/>
            </a:pPr>
            <a:r>
              <a:rPr lang="en-US" dirty="0"/>
              <a:t>checking emails</a:t>
            </a:r>
          </a:p>
          <a:p>
            <a:pPr>
              <a:buFontTx/>
              <a:buChar char="-"/>
            </a:pPr>
            <a:r>
              <a:rPr lang="en-US" dirty="0"/>
              <a:t>checking Facebook/Instagram/Twitter</a:t>
            </a:r>
          </a:p>
          <a:p>
            <a:pPr>
              <a:buFontTx/>
              <a:buChar char="-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893798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A2AEA-4BC9-D747-97B9-91E33DC2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Microproductivity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Designing Workflows for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14C3-E0AD-A54F-B133-0F983ECEF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0944"/>
            <a:ext cx="10515600" cy="47770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Structure</a:t>
            </a:r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Break tasks into microtasks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Examples of many complex tasks can be broken down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What tasks can be broken down? How to capture context?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Completion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Make it easy to do microtasks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Microtasking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is easier, especially when mobile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When to break tasks down? How to prioritize microtasks?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Sharing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Get microtasks to the right person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Reduce collaboration overhead with colleagues, crowd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Who is the best person to do a microtask?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Automation</a:t>
            </a:r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Learn microtasks via hybrid intelligence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Possible to incorporate automation into workflows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When can AI systems benefit from human input?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72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9C43-072F-4143-837D-948121BAB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Article Writing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05B6B-A00F-0A49-8C06-D5998B16A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from Jaime </a:t>
            </a:r>
            <a:r>
              <a:rPr lang="en-US" dirty="0" err="1"/>
              <a:t>Teevan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4700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954" y="228600"/>
            <a:ext cx="11408093" cy="6400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238103" y="3553097"/>
            <a:ext cx="330926" cy="505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5688" y="2434482"/>
            <a:ext cx="4536312" cy="436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5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6" y="2434482"/>
            <a:ext cx="4228893" cy="41491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5688" y="2434482"/>
            <a:ext cx="4536312" cy="4362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9009" y="1547011"/>
            <a:ext cx="5518803" cy="26654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25" y="222635"/>
            <a:ext cx="3153833" cy="3657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637"/>
          <a:stretch/>
        </p:blipFill>
        <p:spPr>
          <a:xfrm>
            <a:off x="3093585" y="3700468"/>
            <a:ext cx="5728340" cy="24445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0841" y="4602632"/>
            <a:ext cx="4111077" cy="18667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3231" y="133537"/>
            <a:ext cx="8038769" cy="21732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347809" y="228039"/>
            <a:ext cx="11595047" cy="6024899"/>
            <a:chOff x="347809" y="295151"/>
            <a:chExt cx="11595047" cy="6024899"/>
          </a:xfrm>
        </p:grpSpPr>
        <p:sp>
          <p:nvSpPr>
            <p:cNvPr id="20" name="Rectangle 19"/>
            <p:cNvSpPr/>
            <p:nvPr/>
          </p:nvSpPr>
          <p:spPr>
            <a:xfrm>
              <a:off x="616224" y="1178352"/>
              <a:ext cx="2639833" cy="2253006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Kittur, </a:t>
              </a:r>
              <a:r>
                <a:rPr lang="en-US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Smus</a:t>
              </a:r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Khamkar</a:t>
              </a:r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&amp; Kraut. </a:t>
              </a:r>
              <a:r>
                <a:rPr lang="en-US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CrowdForge</a:t>
              </a:r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Crowdsourcing complex work. UIST 2011.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47809" y="4045163"/>
              <a:ext cx="2534340" cy="1933069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Agapie, Teevan &amp; Monroy-Hernández. Crowdsourcing in the field: A case study using local crowds for event reporting. HCOMP 2015.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42238" y="295151"/>
              <a:ext cx="5876418" cy="159021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Nebeling, To, Guo, de Freitas, Teevan, Dow &amp; Bigham. </a:t>
              </a:r>
              <a:r>
                <a:rPr lang="en-US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WearWrite</a:t>
              </a:r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Crowd-assisted writing from smartwatches. CHI 2016.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027322" y="3247981"/>
              <a:ext cx="1915534" cy="2876506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Bernstein, Little, Miller, Hartmann, Ackerman, Karger, Crowell &amp; Panovich. Soylent: A word processor with a crowd inside. UIST 2010.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41374" y="4767238"/>
              <a:ext cx="3645545" cy="1552812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Kim, Cheng &amp; Bernstein. Ensemble: Exploring complementary strengths of leaders and crowds in creative collaboration. CSCW 2014.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519738" y="2511192"/>
              <a:ext cx="5037021" cy="101420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Luther, Hahn, Dow &amp; Kittur. </a:t>
              </a:r>
              <a:r>
                <a:rPr lang="en-US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Crowdlines</a:t>
              </a:r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Supporting Synthesis of Diverse Information Sources through Crowdsourced Outlines. HCOMP 2015.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312983" y="3837812"/>
            <a:ext cx="2303525" cy="20356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Hahn, Chang, Kim &amp; Kittur. The Knowledge Accelerator: Big picture thinking in small pieces. CHI 2016.</a:t>
            </a:r>
          </a:p>
        </p:txBody>
      </p:sp>
    </p:spTree>
    <p:extLst>
      <p:ext uri="{BB962C8B-B14F-4D97-AF65-F5344CB8AC3E}">
        <p14:creationId xmlns:p14="http://schemas.microsoft.com/office/powerpoint/2010/main" val="33711653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527" y="1148218"/>
            <a:ext cx="4205367" cy="4877097"/>
          </a:xfrm>
          <a:prstGeom prst="rect">
            <a:avLst/>
          </a:prstGeom>
        </p:spPr>
      </p:pic>
      <p:sp>
        <p:nvSpPr>
          <p:cNvPr id="13" name="Content Placeholder 3"/>
          <p:cNvSpPr txBox="1">
            <a:spLocks/>
          </p:cNvSpPr>
          <p:nvPr/>
        </p:nvSpPr>
        <p:spPr>
          <a:xfrm>
            <a:off x="6363452" y="2340366"/>
            <a:ext cx="537441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 Collect content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② Organize content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10091" y="2517602"/>
            <a:ext cx="597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63651" y="4739431"/>
            <a:ext cx="597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10091" y="1148218"/>
            <a:ext cx="597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sp>
        <p:nvSpPr>
          <p:cNvPr id="5" name="Rectangle 4"/>
          <p:cNvSpPr/>
          <p:nvPr/>
        </p:nvSpPr>
        <p:spPr>
          <a:xfrm>
            <a:off x="620914" y="1775689"/>
            <a:ext cx="5207636" cy="1802154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20914" y="3577843"/>
            <a:ext cx="5207636" cy="2560085"/>
          </a:xfrm>
          <a:prstGeom prst="rect">
            <a:avLst/>
          </a:prstGeom>
          <a:solidFill>
            <a:schemeClr val="accent6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20914" y="957419"/>
            <a:ext cx="5207637" cy="818270"/>
          </a:xfrm>
          <a:prstGeom prst="rect">
            <a:avLst/>
          </a:prstGeom>
          <a:solidFill>
            <a:schemeClr val="accent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95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0" grpId="1"/>
      <p:bldP spid="21" grpId="0"/>
      <p:bldP spid="21" grpId="1"/>
      <p:bldP spid="5" grpId="0" animBg="1"/>
      <p:bldP spid="5" grpId="1" animBg="1"/>
      <p:bldP spid="26" grpId="0" animBg="1"/>
      <p:bldP spid="26" grpId="1" animBg="1"/>
      <p:bldP spid="26" grpId="2" animBg="1"/>
      <p:bldP spid="29" grpId="0" animBg="1"/>
      <p:bldP spid="29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 Collect Content</a:t>
            </a:r>
            <a:endParaRPr 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8400" y="182562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MicroWriter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breaks writing into microtasks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8401" y="3403271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38401" y="2877389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done while mobile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38400" y="4980917"/>
            <a:ext cx="773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turns big tasks into series of small microtasks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38400" y="2351507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shared with collaborators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38401" y="3929153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Collaborators can be known or crowd workers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38401" y="445503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have spare time when mobile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38400" y="550680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make it easy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421805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AD9A8-828D-D140-B94E-6956C4C1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Complex Tasks?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6036C-E867-AD49-8BD6-BECC66150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00" y="2140958"/>
            <a:ext cx="9460742" cy="323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0430" y="1825625"/>
            <a:ext cx="5851141" cy="43525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 Collect Content</a:t>
            </a:r>
          </a:p>
        </p:txBody>
      </p:sp>
    </p:spTree>
    <p:extLst>
      <p:ext uri="{BB962C8B-B14F-4D97-AF65-F5344CB8AC3E}">
        <p14:creationId xmlns:p14="http://schemas.microsoft.com/office/powerpoint/2010/main" val="29789311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2092" y="2562280"/>
            <a:ext cx="1659462" cy="12344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25" y="222635"/>
            <a:ext cx="3153833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2904" y="3998161"/>
            <a:ext cx="6904154" cy="21406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550993" y="3137770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33547" y="1162806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33547" y="2724334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3547" y="121829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sp>
        <p:nvSpPr>
          <p:cNvPr id="32" name="Content Placeholder 3"/>
          <p:cNvSpPr txBox="1">
            <a:spLocks/>
          </p:cNvSpPr>
          <p:nvPr/>
        </p:nvSpPr>
        <p:spPr>
          <a:xfrm>
            <a:off x="4802587" y="712442"/>
            <a:ext cx="537441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 Collect content</a:t>
            </a:r>
          </a:p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② Organize content</a:t>
            </a:r>
          </a:p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</a:p>
        </p:txBody>
      </p:sp>
      <p:sp>
        <p:nvSpPr>
          <p:cNvPr id="13" name="Arc 12"/>
          <p:cNvSpPr/>
          <p:nvPr/>
        </p:nvSpPr>
        <p:spPr>
          <a:xfrm rot="351854">
            <a:off x="6227389" y="2906765"/>
            <a:ext cx="1404594" cy="1416956"/>
          </a:xfrm>
          <a:prstGeom prst="arc">
            <a:avLst>
              <a:gd name="adj1" fmla="val 15485762"/>
              <a:gd name="adj2" fmla="val 0"/>
            </a:avLst>
          </a:prstGeom>
          <a:ln w="2857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70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2"/>
                </a:solidFill>
              </a:rPr>
              <a:t>②</a:t>
            </a:r>
            <a:r>
              <a:rPr lang="en-US" dirty="0">
                <a:solidFill>
                  <a:schemeClr val="accent2"/>
                </a:solidFill>
              </a:rPr>
              <a:t> Organize Content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87524" y="1825625"/>
            <a:ext cx="10216952" cy="4352544"/>
            <a:chOff x="944665" y="1918719"/>
            <a:chExt cx="10216952" cy="435254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4665" y="1918719"/>
              <a:ext cx="3219607" cy="4352544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7151" y="1918719"/>
              <a:ext cx="3214466" cy="4352544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grpSp>
          <p:nvGrpSpPr>
            <p:cNvPr id="11" name="Group 10"/>
            <p:cNvGrpSpPr/>
            <p:nvPr/>
          </p:nvGrpSpPr>
          <p:grpSpPr>
            <a:xfrm>
              <a:off x="4446965" y="1918719"/>
              <a:ext cx="3217493" cy="4352544"/>
              <a:chOff x="4446965" y="1918719"/>
              <a:chExt cx="3217493" cy="43525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6965" y="1918719"/>
                <a:ext cx="3217493" cy="4352544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46965" y="2271858"/>
                <a:ext cx="3214466" cy="5090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201764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2"/>
                </a:solidFill>
              </a:rPr>
              <a:t>②</a:t>
            </a:r>
            <a:r>
              <a:rPr lang="en-US" dirty="0">
                <a:solidFill>
                  <a:schemeClr val="accent2"/>
                </a:solidFill>
              </a:rPr>
              <a:t> Organize Content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2669" y="2130456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latin typeface="Segoe UI" panose="020B0502040204020203" pitchFamily="34" charset="0"/>
                <a:cs typeface="Segoe UI" panose="020B0502040204020203" pitchFamily="34" charset="0"/>
              </a:rPr>
              <a:t>collab</a:t>
            </a:r>
            <a:endParaRPr lang="en-US" sz="2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2669" y="4017393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tasks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786" y="2351507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shared with collaborators</a:t>
            </a:r>
          </a:p>
        </p:txBody>
      </p:sp>
      <p:cxnSp>
        <p:nvCxnSpPr>
          <p:cNvPr id="19" name="Straight Connector 18"/>
          <p:cNvCxnSpPr>
            <a:stCxn id="4" idx="3"/>
            <a:endCxn id="12" idx="1"/>
          </p:cNvCxnSpPr>
          <p:nvPr/>
        </p:nvCxnSpPr>
        <p:spPr>
          <a:xfrm>
            <a:off x="2707378" y="2376678"/>
            <a:ext cx="1103408" cy="20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3"/>
            <a:endCxn id="12" idx="1"/>
          </p:cNvCxnSpPr>
          <p:nvPr/>
        </p:nvCxnSpPr>
        <p:spPr>
          <a:xfrm flipV="1">
            <a:off x="2707378" y="2582340"/>
            <a:ext cx="1103408" cy="7378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6" idx="3"/>
            <a:endCxn id="12" idx="1"/>
          </p:cNvCxnSpPr>
          <p:nvPr/>
        </p:nvCxnSpPr>
        <p:spPr>
          <a:xfrm flipV="1">
            <a:off x="2707378" y="2582340"/>
            <a:ext cx="1103408" cy="16812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42669" y="3073924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microtask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1042669" y="4017393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mobile</a:t>
            </a:r>
          </a:p>
        </p:txBody>
      </p:sp>
    </p:spTree>
    <p:extLst>
      <p:ext uri="{BB962C8B-B14F-4D97-AF65-F5344CB8AC3E}">
        <p14:creationId xmlns:p14="http://schemas.microsoft.com/office/powerpoint/2010/main" val="140806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7.40741E-7 L 0.00091 -0.1372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68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9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2"/>
                </a:solidFill>
              </a:rPr>
              <a:t>②</a:t>
            </a:r>
            <a:r>
              <a:rPr lang="en-US" dirty="0">
                <a:solidFill>
                  <a:schemeClr val="accent2"/>
                </a:solidFill>
              </a:rPr>
              <a:t> Organize Content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2669" y="2130456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latin typeface="Segoe UI" panose="020B0502040204020203" pitchFamily="34" charset="0"/>
                <a:cs typeface="Segoe UI" panose="020B0502040204020203" pitchFamily="34" charset="0"/>
              </a:rPr>
              <a:t>collab</a:t>
            </a:r>
            <a:endParaRPr lang="en-US" sz="2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2669" y="3073924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microtask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2669" y="4017393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mobile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786" y="1825625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MicroWriter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breaks writing into microtasks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787" y="3403271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787" y="2877389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done while mobile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786" y="4980917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turns big tasks into series of small microtasks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786" y="2351507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shared with collaborators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787" y="3929153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Collaborators can be known or crowd workers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0787" y="4455035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have spare time when mobile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786" y="55068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make it easy to get started</a:t>
            </a:r>
          </a:p>
        </p:txBody>
      </p:sp>
      <p:cxnSp>
        <p:nvCxnSpPr>
          <p:cNvPr id="19" name="Straight Connector 18"/>
          <p:cNvCxnSpPr>
            <a:stCxn id="4" idx="3"/>
            <a:endCxn id="12" idx="1"/>
          </p:cNvCxnSpPr>
          <p:nvPr/>
        </p:nvCxnSpPr>
        <p:spPr>
          <a:xfrm>
            <a:off x="2707378" y="2376678"/>
            <a:ext cx="1103408" cy="20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" idx="3"/>
            <a:endCxn id="9" idx="1"/>
          </p:cNvCxnSpPr>
          <p:nvPr/>
        </p:nvCxnSpPr>
        <p:spPr>
          <a:xfrm>
            <a:off x="2707378" y="2376678"/>
            <a:ext cx="1103409" cy="125742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" idx="3"/>
            <a:endCxn id="13" idx="1"/>
          </p:cNvCxnSpPr>
          <p:nvPr/>
        </p:nvCxnSpPr>
        <p:spPr>
          <a:xfrm>
            <a:off x="2707378" y="2376678"/>
            <a:ext cx="1103409" cy="17833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3"/>
            <a:endCxn id="8" idx="1"/>
          </p:cNvCxnSpPr>
          <p:nvPr/>
        </p:nvCxnSpPr>
        <p:spPr>
          <a:xfrm flipV="1">
            <a:off x="2707378" y="2056458"/>
            <a:ext cx="1103408" cy="12636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3"/>
            <a:endCxn id="12" idx="1"/>
          </p:cNvCxnSpPr>
          <p:nvPr/>
        </p:nvCxnSpPr>
        <p:spPr>
          <a:xfrm flipV="1">
            <a:off x="2707378" y="2582340"/>
            <a:ext cx="1103408" cy="7378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3"/>
            <a:endCxn id="10" idx="1"/>
          </p:cNvCxnSpPr>
          <p:nvPr/>
        </p:nvCxnSpPr>
        <p:spPr>
          <a:xfrm flipV="1">
            <a:off x="2707378" y="3108222"/>
            <a:ext cx="1103409" cy="21192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3"/>
            <a:endCxn id="11" idx="1"/>
          </p:cNvCxnSpPr>
          <p:nvPr/>
        </p:nvCxnSpPr>
        <p:spPr>
          <a:xfrm>
            <a:off x="2707378" y="3320146"/>
            <a:ext cx="1103408" cy="189160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" idx="3"/>
            <a:endCxn id="15" idx="1"/>
          </p:cNvCxnSpPr>
          <p:nvPr/>
        </p:nvCxnSpPr>
        <p:spPr>
          <a:xfrm>
            <a:off x="2707378" y="3320146"/>
            <a:ext cx="1103408" cy="241748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3"/>
            <a:endCxn id="14" idx="1"/>
          </p:cNvCxnSpPr>
          <p:nvPr/>
        </p:nvCxnSpPr>
        <p:spPr>
          <a:xfrm>
            <a:off x="2707378" y="4263615"/>
            <a:ext cx="1103409" cy="42225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" idx="3"/>
            <a:endCxn id="10" idx="1"/>
          </p:cNvCxnSpPr>
          <p:nvPr/>
        </p:nvCxnSpPr>
        <p:spPr>
          <a:xfrm flipV="1">
            <a:off x="2707378" y="3108222"/>
            <a:ext cx="1103409" cy="115539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4491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25" y="222635"/>
            <a:ext cx="3153833" cy="36576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510751" y="4277800"/>
            <a:ext cx="2067340" cy="2305879"/>
            <a:chOff x="6178163" y="2568271"/>
            <a:chExt cx="2067340" cy="230587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4"/>
            <a:stretch/>
          </p:blipFill>
          <p:spPr>
            <a:xfrm>
              <a:off x="6178163" y="2568271"/>
              <a:ext cx="2067340" cy="230587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7768424" y="2798858"/>
              <a:ext cx="477079" cy="13278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78163" y="4438152"/>
              <a:ext cx="675861" cy="435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78163" y="3697357"/>
              <a:ext cx="675861" cy="300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550993" y="3137770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57882" y="5531544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33547" y="1162806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57882" y="4231442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33547" y="2724334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3547" y="121829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sp>
        <p:nvSpPr>
          <p:cNvPr id="32" name="Content Placeholder 3"/>
          <p:cNvSpPr txBox="1">
            <a:spLocks/>
          </p:cNvSpPr>
          <p:nvPr/>
        </p:nvSpPr>
        <p:spPr>
          <a:xfrm>
            <a:off x="4802587" y="712442"/>
            <a:ext cx="537441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① Collect content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② Organize content</a:t>
            </a:r>
          </a:p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84294" y="3496968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2092" y="2562280"/>
            <a:ext cx="1659462" cy="12344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grpSp>
        <p:nvGrpSpPr>
          <p:cNvPr id="43" name="Group 42"/>
          <p:cNvGrpSpPr/>
          <p:nvPr/>
        </p:nvGrpSpPr>
        <p:grpSpPr>
          <a:xfrm>
            <a:off x="5791221" y="4021107"/>
            <a:ext cx="3671120" cy="1536192"/>
            <a:chOff x="3175184" y="1884723"/>
            <a:chExt cx="3671120" cy="1536192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5184" y="1884723"/>
              <a:ext cx="1136332" cy="153619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1787" y="1884723"/>
              <a:ext cx="1134517" cy="153619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4443858" y="1884723"/>
              <a:ext cx="1135586" cy="1536192"/>
              <a:chOff x="4443858" y="1884723"/>
              <a:chExt cx="1135586" cy="1536192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3858" y="1884723"/>
                <a:ext cx="1135586" cy="1536192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43858" y="2010594"/>
                <a:ext cx="1133856" cy="179560"/>
              </a:xfrm>
              <a:prstGeom prst="rect">
                <a:avLst/>
              </a:prstGeom>
            </p:spPr>
          </p:pic>
        </p:grpSp>
      </p:grpSp>
      <p:sp>
        <p:nvSpPr>
          <p:cNvPr id="33" name="Arc 32"/>
          <p:cNvSpPr/>
          <p:nvPr/>
        </p:nvSpPr>
        <p:spPr>
          <a:xfrm rot="351854">
            <a:off x="6227389" y="2906765"/>
            <a:ext cx="1404594" cy="1416956"/>
          </a:xfrm>
          <a:prstGeom prst="arc">
            <a:avLst>
              <a:gd name="adj1" fmla="val 15485762"/>
              <a:gd name="adj2" fmla="val 0"/>
            </a:avLst>
          </a:prstGeom>
          <a:ln w="2857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057882" y="4881493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52140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1" grpId="0"/>
      <p:bldP spid="35" grpId="0"/>
      <p:bldP spid="3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2669" y="2130456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latin typeface="Segoe UI" panose="020B0502040204020203" pitchFamily="34" charset="0"/>
                <a:cs typeface="Segoe UI" panose="020B0502040204020203" pitchFamily="34" charset="0"/>
              </a:rPr>
              <a:t>collab</a:t>
            </a:r>
            <a:endParaRPr lang="en-US" sz="2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2669" y="3073924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microtask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2669" y="4017393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mobile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786" y="1825625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MicroWriter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breaks writing into microtasks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787" y="3403271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787" y="2877389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done while mobile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786" y="4980917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turns big tasks into series of small microtasks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786" y="2351507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shared with collaborators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787" y="3929153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Collaborators can be known or crowd workers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0787" y="4455035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have spare time when mobile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786" y="55068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make it easy to get started</a:t>
            </a:r>
          </a:p>
        </p:txBody>
      </p:sp>
      <p:cxnSp>
        <p:nvCxnSpPr>
          <p:cNvPr id="19" name="Straight Connector 18"/>
          <p:cNvCxnSpPr>
            <a:stCxn id="4" idx="3"/>
            <a:endCxn id="12" idx="1"/>
          </p:cNvCxnSpPr>
          <p:nvPr/>
        </p:nvCxnSpPr>
        <p:spPr>
          <a:xfrm>
            <a:off x="2707378" y="2376678"/>
            <a:ext cx="1103408" cy="20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" idx="3"/>
            <a:endCxn id="9" idx="1"/>
          </p:cNvCxnSpPr>
          <p:nvPr/>
        </p:nvCxnSpPr>
        <p:spPr>
          <a:xfrm>
            <a:off x="2707378" y="2376678"/>
            <a:ext cx="1103409" cy="125742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" idx="3"/>
            <a:endCxn id="13" idx="1"/>
          </p:cNvCxnSpPr>
          <p:nvPr/>
        </p:nvCxnSpPr>
        <p:spPr>
          <a:xfrm>
            <a:off x="2707378" y="2376678"/>
            <a:ext cx="1103409" cy="17833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3"/>
            <a:endCxn id="8" idx="1"/>
          </p:cNvCxnSpPr>
          <p:nvPr/>
        </p:nvCxnSpPr>
        <p:spPr>
          <a:xfrm flipV="1">
            <a:off x="2707378" y="2056458"/>
            <a:ext cx="1103408" cy="12636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3"/>
            <a:endCxn id="12" idx="1"/>
          </p:cNvCxnSpPr>
          <p:nvPr/>
        </p:nvCxnSpPr>
        <p:spPr>
          <a:xfrm flipV="1">
            <a:off x="2707378" y="2582340"/>
            <a:ext cx="1103408" cy="7378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3"/>
            <a:endCxn id="10" idx="1"/>
          </p:cNvCxnSpPr>
          <p:nvPr/>
        </p:nvCxnSpPr>
        <p:spPr>
          <a:xfrm flipV="1">
            <a:off x="2707378" y="3108222"/>
            <a:ext cx="1103409" cy="21192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3"/>
            <a:endCxn id="11" idx="1"/>
          </p:cNvCxnSpPr>
          <p:nvPr/>
        </p:nvCxnSpPr>
        <p:spPr>
          <a:xfrm>
            <a:off x="2707378" y="3320146"/>
            <a:ext cx="1103408" cy="189160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" idx="3"/>
            <a:endCxn id="15" idx="1"/>
          </p:cNvCxnSpPr>
          <p:nvPr/>
        </p:nvCxnSpPr>
        <p:spPr>
          <a:xfrm>
            <a:off x="2707378" y="3320146"/>
            <a:ext cx="1103408" cy="241748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3"/>
            <a:endCxn id="14" idx="1"/>
          </p:cNvCxnSpPr>
          <p:nvPr/>
        </p:nvCxnSpPr>
        <p:spPr>
          <a:xfrm>
            <a:off x="2707378" y="4263615"/>
            <a:ext cx="1103409" cy="42225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" idx="3"/>
            <a:endCxn id="10" idx="1"/>
          </p:cNvCxnSpPr>
          <p:nvPr/>
        </p:nvCxnSpPr>
        <p:spPr>
          <a:xfrm flipV="1">
            <a:off x="2707378" y="3108222"/>
            <a:ext cx="1103409" cy="115539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519826" y="2134677"/>
            <a:ext cx="554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18413" y="4021614"/>
            <a:ext cx="5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18413" y="3078146"/>
            <a:ext cx="5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97617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57" grpId="0"/>
      <p:bldP spid="59" grpId="0"/>
      <p:bldP spid="6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900" dirty="0" err="1"/>
              <a:t>Microd</a:t>
            </a:r>
            <a:endParaRPr lang="en-US" sz="3900" dirty="0"/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MicroWriter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breaks writing into microtasks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turns big tasks into series of small microtasks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make it easy to get started</a:t>
            </a:r>
          </a:p>
          <a:p>
            <a:r>
              <a:rPr lang="en-US" sz="3900" dirty="0"/>
              <a:t>Collab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shared with collaborators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Collaborators can be known or crowd workers</a:t>
            </a:r>
          </a:p>
          <a:p>
            <a:r>
              <a:rPr lang="en-US" sz="3900" dirty="0"/>
              <a:t>Mobile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done while mobile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have spare time when mobile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3374796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latin typeface="Segoe UI" panose="020B0502040204020203" pitchFamily="34" charset="0"/>
                <a:cs typeface="Segoe UI" panose="020B0502040204020203" pitchFamily="34" charset="0"/>
              </a:rPr>
              <a:t>collab</a:t>
            </a:r>
            <a:endParaRPr lang="en-US" sz="2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825625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microtask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4931424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mobile</a:t>
            </a:r>
          </a:p>
        </p:txBody>
      </p:sp>
    </p:spTree>
    <p:extLst>
      <p:ext uri="{BB962C8B-B14F-4D97-AF65-F5344CB8AC3E}">
        <p14:creationId xmlns:p14="http://schemas.microsoft.com/office/powerpoint/2010/main" val="19004196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7089" y="1825625"/>
            <a:ext cx="6277821" cy="435254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54616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Micro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shared with collaborators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Collaborators can be known or crowd workers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825625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latin typeface="Segoe UI" panose="020B0502040204020203" pitchFamily="34" charset="0"/>
                <a:cs typeface="Segoe UI" panose="020B0502040204020203" pitchFamily="34" charset="0"/>
              </a:rPr>
              <a:t>collab</a:t>
            </a:r>
            <a:endParaRPr lang="en-US" sz="2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199" y="3592407"/>
            <a:ext cx="1032754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coordination. However, microtasks are easy to share with collaborators without the need for coordination. The collaborators can be known colleagues, or paid crowd workers.</a:t>
            </a:r>
          </a:p>
        </p:txBody>
      </p:sp>
    </p:spTree>
    <p:extLst>
      <p:ext uri="{BB962C8B-B14F-4D97-AF65-F5344CB8AC3E}">
        <p14:creationId xmlns:p14="http://schemas.microsoft.com/office/powerpoint/2010/main" val="229160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60ABB-CA0E-BC4E-8FBA-7FB85B84C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A2999-2BD9-014F-9FE3-63F8A12B6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Dictionary definition of workflow</a:t>
            </a:r>
          </a:p>
          <a:p>
            <a:pPr lvl="1"/>
            <a:r>
              <a:rPr lang="en-US" dirty="0"/>
              <a:t>“the sequence of steps involved in moving from the beginning to the end of a working process”</a:t>
            </a:r>
          </a:p>
          <a:p>
            <a:r>
              <a:rPr lang="en-US" dirty="0"/>
              <a:t>Decompose a </a:t>
            </a:r>
            <a:r>
              <a:rPr lang="en-US" dirty="0">
                <a:solidFill>
                  <a:schemeClr val="accent2"/>
                </a:solidFill>
              </a:rPr>
              <a:t>complex task</a:t>
            </a:r>
            <a:r>
              <a:rPr lang="en-US" dirty="0"/>
              <a:t> into a set of </a:t>
            </a:r>
            <a:r>
              <a:rPr lang="en-US" dirty="0">
                <a:solidFill>
                  <a:schemeClr val="accent2"/>
                </a:solidFill>
              </a:rPr>
              <a:t>microtasks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1616C1-5D46-0041-87D7-87488651DB46}"/>
              </a:ext>
            </a:extLst>
          </p:cNvPr>
          <p:cNvSpPr txBox="1">
            <a:spLocks/>
          </p:cNvSpPr>
          <p:nvPr/>
        </p:nvSpPr>
        <p:spPr>
          <a:xfrm>
            <a:off x="6096000" y="3956746"/>
            <a:ext cx="5756910" cy="2220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Some workers are asked to perform </a:t>
            </a:r>
            <a:r>
              <a:rPr lang="en-US" b="1" dirty="0">
                <a:solidFill>
                  <a:schemeClr val="accent1"/>
                </a:solidFill>
              </a:rPr>
              <a:t>improvement</a:t>
            </a:r>
            <a:r>
              <a:rPr lang="en-US" dirty="0"/>
              <a:t> tasks</a:t>
            </a:r>
          </a:p>
          <a:p>
            <a:endParaRPr lang="en-US" sz="1600" dirty="0"/>
          </a:p>
          <a:p>
            <a:r>
              <a:rPr lang="en-US" dirty="0"/>
              <a:t>Some workers are asked to </a:t>
            </a:r>
            <a:r>
              <a:rPr lang="en-US" b="1" dirty="0">
                <a:solidFill>
                  <a:schemeClr val="accent1"/>
                </a:solidFill>
              </a:rPr>
              <a:t>vote</a:t>
            </a:r>
            <a:r>
              <a:rPr lang="en-US" dirty="0"/>
              <a:t> on whether the improvement is good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A4CDC-EF7E-D645-AF28-D32D94C06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35" y="3799955"/>
            <a:ext cx="5619330" cy="2540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634C4F-3C3C-BB4D-931B-8ED58FA0459B}"/>
              </a:ext>
            </a:extLst>
          </p:cNvPr>
          <p:cNvSpPr txBox="1"/>
          <p:nvPr/>
        </p:nvSpPr>
        <p:spPr>
          <a:xfrm>
            <a:off x="2171700" y="6504305"/>
            <a:ext cx="757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Little et al. “</a:t>
            </a:r>
            <a:r>
              <a:rPr lang="en-US" dirty="0" err="1"/>
              <a:t>TurKit</a:t>
            </a:r>
            <a:r>
              <a:rPr lang="en-US" dirty="0"/>
              <a:t>: Tools for Iterative Tasks on Mechanical Turk”. HCOMP 2009</a:t>
            </a:r>
          </a:p>
        </p:txBody>
      </p:sp>
    </p:spTree>
    <p:extLst>
      <p:ext uri="{BB962C8B-B14F-4D97-AF65-F5344CB8AC3E}">
        <p14:creationId xmlns:p14="http://schemas.microsoft.com/office/powerpoint/2010/main" val="89952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Complete output:</a:t>
            </a:r>
          </a:p>
        </p:txBody>
      </p:sp>
      <p:sp>
        <p:nvSpPr>
          <p:cNvPr id="2" name="Rectangle 1"/>
          <p:cNvSpPr/>
          <p:nvPr/>
        </p:nvSpPr>
        <p:spPr>
          <a:xfrm>
            <a:off x="838200" y="3592407"/>
            <a:ext cx="1022299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coordination. However, microtasks are easy to share with collaborators without the need for coordination. The collaborators can be known colleagues, or paid crowd workers.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2253801"/>
            <a:ext cx="1022299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makes it possible to turn big tasks into a series of smaller microtasks. For example, the </a:t>
            </a:r>
            <a:r>
              <a:rPr 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MicroWriter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breaks writing into microtasks. These microtasks make the larger task easier to start.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4940440"/>
            <a:ext cx="1022299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have spare time when mobile, and these </a:t>
            </a:r>
            <a:r>
              <a:rPr 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micromoments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ideal for doing microtasks.</a:t>
            </a:r>
          </a:p>
        </p:txBody>
      </p:sp>
    </p:spTree>
    <p:extLst>
      <p:ext uri="{BB962C8B-B14F-4D97-AF65-F5344CB8AC3E}">
        <p14:creationId xmlns:p14="http://schemas.microsoft.com/office/powerpoint/2010/main" val="7277459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25" y="222635"/>
            <a:ext cx="3153833" cy="3657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550993" y="3137770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33547" y="1162806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33547" y="2724334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3547" y="121829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sp>
        <p:nvSpPr>
          <p:cNvPr id="32" name="Content Placeholder 3"/>
          <p:cNvSpPr txBox="1">
            <a:spLocks/>
          </p:cNvSpPr>
          <p:nvPr/>
        </p:nvSpPr>
        <p:spPr>
          <a:xfrm>
            <a:off x="4802587" y="712442"/>
            <a:ext cx="537441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① Collect content</a:t>
            </a:r>
          </a:p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② Organize content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84294" y="3496968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886874" y="4251238"/>
            <a:ext cx="464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2092" y="2562280"/>
            <a:ext cx="1659462" cy="12344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grpSp>
        <p:nvGrpSpPr>
          <p:cNvPr id="41" name="Group 40"/>
          <p:cNvGrpSpPr/>
          <p:nvPr/>
        </p:nvGrpSpPr>
        <p:grpSpPr>
          <a:xfrm>
            <a:off x="5791221" y="4021107"/>
            <a:ext cx="3671120" cy="1536192"/>
            <a:chOff x="3175184" y="1884723"/>
            <a:chExt cx="3671120" cy="1536192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5184" y="1884723"/>
              <a:ext cx="1136332" cy="153619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1787" y="1884723"/>
              <a:ext cx="1134517" cy="153619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grpSp>
          <p:nvGrpSpPr>
            <p:cNvPr id="44" name="Group 43"/>
            <p:cNvGrpSpPr/>
            <p:nvPr/>
          </p:nvGrpSpPr>
          <p:grpSpPr>
            <a:xfrm>
              <a:off x="4443858" y="1884723"/>
              <a:ext cx="1135586" cy="1536192"/>
              <a:chOff x="4443858" y="1884723"/>
              <a:chExt cx="1135586" cy="1536192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3858" y="1884723"/>
                <a:ext cx="1135586" cy="1536192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43858" y="2010594"/>
                <a:ext cx="1133856" cy="179560"/>
              </a:xfrm>
              <a:prstGeom prst="rect">
                <a:avLst/>
              </a:prstGeom>
            </p:spPr>
          </p:pic>
        </p:grp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9214" y="4780336"/>
            <a:ext cx="1674965" cy="116128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34" name="Arc 33"/>
          <p:cNvSpPr/>
          <p:nvPr/>
        </p:nvSpPr>
        <p:spPr>
          <a:xfrm rot="351854">
            <a:off x="6227389" y="2906765"/>
            <a:ext cx="1404594" cy="1416956"/>
          </a:xfrm>
          <a:prstGeom prst="arc">
            <a:avLst>
              <a:gd name="adj1" fmla="val 15485762"/>
              <a:gd name="adj2" fmla="val 0"/>
            </a:avLst>
          </a:prstGeom>
          <a:ln w="2857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Arc 35"/>
          <p:cNvSpPr/>
          <p:nvPr/>
        </p:nvSpPr>
        <p:spPr>
          <a:xfrm rot="351854">
            <a:off x="9125496" y="3808901"/>
            <a:ext cx="1404594" cy="1416956"/>
          </a:xfrm>
          <a:prstGeom prst="arc">
            <a:avLst>
              <a:gd name="adj1" fmla="val 15485762"/>
              <a:gd name="adj2" fmla="val 0"/>
            </a:avLst>
          </a:prstGeom>
          <a:ln w="2857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639112" y="2399251"/>
            <a:ext cx="7038363" cy="3747792"/>
            <a:chOff x="4639112" y="2399251"/>
            <a:chExt cx="7038363" cy="3747792"/>
          </a:xfrm>
        </p:grpSpPr>
        <p:sp>
          <p:nvSpPr>
            <p:cNvPr id="6" name="Rectangle 5"/>
            <p:cNvSpPr/>
            <p:nvPr/>
          </p:nvSpPr>
          <p:spPr>
            <a:xfrm>
              <a:off x="4639112" y="2399251"/>
              <a:ext cx="7038363" cy="374779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421163" y="2625754"/>
              <a:ext cx="2043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MicroWriter</a:t>
              </a:r>
              <a:endParaRPr lang="en-US" sz="2800" i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30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A2AEA-4BC9-D747-97B9-91E33DC2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Microproductivity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Designing Workflows for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14C3-E0AD-A54F-B133-0F983ECEF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0944"/>
            <a:ext cx="10515600" cy="47770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Structure</a:t>
            </a:r>
            <a:r>
              <a:rPr lang="en-US" sz="3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Break tasks into microtasks</a:t>
            </a:r>
            <a:endParaRPr lang="en-US" sz="44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 Examples of many complex tasks can be broken down</a:t>
            </a:r>
          </a:p>
          <a:p>
            <a:pPr lvl="1"/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 What tasks can be broken down? How to capture context?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Completion </a:t>
            </a:r>
            <a:r>
              <a:rPr lang="en-US" sz="3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Make it easy to do microtasks</a:t>
            </a:r>
            <a:endParaRPr lang="en-US" sz="44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Microtasking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easier, especially when mobile</a:t>
            </a:r>
          </a:p>
          <a:p>
            <a:pPr lvl="1"/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 When to break tasks down? How to prioritize microtasks?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Sharing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Get microtasks to the right person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Reduce collaboration overhead with colleagues, crowd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Who is the best person to do a microtask?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Automation</a:t>
            </a:r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Learn microtasks via hybrid intelligence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Possible to incorporate automation into workflows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When can AI systems benefit from human input?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4269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B6C34-EA29-0049-B461-8045C339F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E4EEA-E6DE-9E43-9605-7355E1C2A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1093"/>
            <a:ext cx="10515600" cy="3105709"/>
          </a:xfrm>
        </p:spPr>
        <p:txBody>
          <a:bodyPr/>
          <a:lstStyle/>
          <a:p>
            <a:r>
              <a:rPr lang="en-US" dirty="0"/>
              <a:t>What tasks in your life do you think that might benefit through adopting </a:t>
            </a:r>
            <a:r>
              <a:rPr lang="en-US" dirty="0" err="1"/>
              <a:t>microproductivity</a:t>
            </a:r>
            <a:r>
              <a:rPr lang="en-US" dirty="0"/>
              <a:t>?  </a:t>
            </a:r>
          </a:p>
          <a:p>
            <a:endParaRPr lang="en-US" dirty="0"/>
          </a:p>
          <a:p>
            <a:r>
              <a:rPr lang="en-US" dirty="0"/>
              <a:t>How should you decompose the task? Can you share some of the microtasks? Can you automate some of the microtasks?</a:t>
            </a:r>
          </a:p>
        </p:txBody>
      </p:sp>
    </p:spTree>
    <p:extLst>
      <p:ext uri="{BB962C8B-B14F-4D97-AF65-F5344CB8AC3E}">
        <p14:creationId xmlns:p14="http://schemas.microsoft.com/office/powerpoint/2010/main" val="393431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8C17-0CD1-5B47-829A-E318407E1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Workflows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72633-204E-6F42-AEE8-770B26B15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3" y="2493535"/>
            <a:ext cx="5796608" cy="1983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4E5E7-ECEE-464C-8068-842FD1A59001}"/>
              </a:ext>
            </a:extLst>
          </p:cNvPr>
          <p:cNvSpPr txBox="1"/>
          <p:nvPr/>
        </p:nvSpPr>
        <p:spPr>
          <a:xfrm>
            <a:off x="2171700" y="6504305"/>
            <a:ext cx="757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Little et al. “</a:t>
            </a:r>
            <a:r>
              <a:rPr lang="en-US" dirty="0" err="1"/>
              <a:t>TurKit</a:t>
            </a:r>
            <a:r>
              <a:rPr lang="en-US" dirty="0"/>
              <a:t>: Tools for Iterative Tasks on Mechanical Turk”. HCOMP 2009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0CFDA0-424F-8645-8155-4591D2BE3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241" y="660515"/>
            <a:ext cx="5683436" cy="57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F4BB0-9CA3-5847-891D-242DEDE5B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B6034-A934-3248-AC78-5A1A2C86F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69487" cy="4351338"/>
          </a:xfrm>
        </p:spPr>
        <p:txBody>
          <a:bodyPr/>
          <a:lstStyle/>
          <a:p>
            <a:r>
              <a:rPr lang="en-US" dirty="0"/>
              <a:t>Calculate nutrition values of a food photo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[Noronha et al. UIST 2011]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00" dirty="0"/>
          </a:p>
          <a:p>
            <a:r>
              <a:rPr lang="en-US" dirty="0"/>
              <a:t>Proofreading and document editing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[Bernstein et al. UIST 2010]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Extracting steps from how-to videos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[Kim et al. CHI 2014]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B3150-F84E-E245-AFE9-274D00BD3D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7907" y="2307714"/>
            <a:ext cx="1548965" cy="1195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7D6CCA-25BE-9E40-940B-FAF043B53667}"/>
              </a:ext>
            </a:extLst>
          </p:cNvPr>
          <p:cNvSpPr txBox="1"/>
          <p:nvPr/>
        </p:nvSpPr>
        <p:spPr>
          <a:xfrm>
            <a:off x="3962486" y="2535279"/>
            <a:ext cx="3771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Tag – Identify - Measure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77A37F-70F7-BC4E-88B8-04AF01F6AF39}"/>
              </a:ext>
            </a:extLst>
          </p:cNvPr>
          <p:cNvSpPr txBox="1"/>
          <p:nvPr/>
        </p:nvSpPr>
        <p:spPr>
          <a:xfrm>
            <a:off x="7068942" y="4200816"/>
            <a:ext cx="2734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Find – Fix - Verify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1CE1D-14CC-334F-A58A-2267DF7FB7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637" y="4044448"/>
            <a:ext cx="5013177" cy="11465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9E37F-1B3C-2C49-B1A7-64B129E0A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61" y="5609673"/>
            <a:ext cx="2253309" cy="19455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9C8FBE-56DD-AB49-B6D2-FB0F3F08DAC0}"/>
              </a:ext>
            </a:extLst>
          </p:cNvPr>
          <p:cNvSpPr/>
          <p:nvPr/>
        </p:nvSpPr>
        <p:spPr>
          <a:xfrm>
            <a:off x="613775" y="6858000"/>
            <a:ext cx="4258850" cy="12857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A144C-9EF7-DC41-93D1-A90942834AA4}"/>
              </a:ext>
            </a:extLst>
          </p:cNvPr>
          <p:cNvSpPr txBox="1"/>
          <p:nvPr/>
        </p:nvSpPr>
        <p:spPr>
          <a:xfrm>
            <a:off x="4471615" y="5915353"/>
            <a:ext cx="3479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Find – Verify – Expand</a:t>
            </a:r>
          </a:p>
        </p:txBody>
      </p:sp>
    </p:spTree>
    <p:extLst>
      <p:ext uri="{BB962C8B-B14F-4D97-AF65-F5344CB8AC3E}">
        <p14:creationId xmlns:p14="http://schemas.microsoft.com/office/powerpoint/2010/main" val="43195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30450</TotalTime>
  <Words>3494</Words>
  <Application>Microsoft Macintosh PowerPoint</Application>
  <PresentationFormat>Widescreen</PresentationFormat>
  <Paragraphs>533</Paragraphs>
  <Slides>73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73</vt:i4>
      </vt:variant>
    </vt:vector>
  </HeadingPairs>
  <TitlesOfParts>
    <vt:vector size="85" baseType="lpstr">
      <vt:lpstr>Arial</vt:lpstr>
      <vt:lpstr>Calibri</vt:lpstr>
      <vt:lpstr>Calibri Light</vt:lpstr>
      <vt:lpstr>Geneva</vt:lpstr>
      <vt:lpstr>Helvetica</vt:lpstr>
      <vt:lpstr>Helvetica Neue</vt:lpstr>
      <vt:lpstr>Helvetica Neue </vt:lpstr>
      <vt:lpstr>Segoe UI</vt:lpstr>
      <vt:lpstr>Times New Roman</vt:lpstr>
      <vt:lpstr>Office Theme</vt:lpstr>
      <vt:lpstr>1_Office Theme</vt:lpstr>
      <vt:lpstr>Custom Design</vt:lpstr>
      <vt:lpstr>Lecture 14 Complex Tasks: Workflow Design</vt:lpstr>
      <vt:lpstr>Logistics: Assignments</vt:lpstr>
      <vt:lpstr>Logistics: Project Milestone 2</vt:lpstr>
      <vt:lpstr>Complex Tasks: Workflow Design</vt:lpstr>
      <vt:lpstr>Crowdsourcing</vt:lpstr>
      <vt:lpstr>What about Complex Tasks?</vt:lpstr>
      <vt:lpstr>Designing Workflows</vt:lpstr>
      <vt:lpstr>Designing Workflows</vt:lpstr>
      <vt:lpstr>Other Workflows</vt:lpstr>
      <vt:lpstr>Another Approach [Focus of Next Lecture]</vt:lpstr>
      <vt:lpstr>Designing Workflows</vt:lpstr>
      <vt:lpstr>TurKit: Human Computation Algorithms</vt:lpstr>
      <vt:lpstr>Example: Iterative Writing</vt:lpstr>
      <vt:lpstr>Example: Iterative Writing</vt:lpstr>
      <vt:lpstr>PowerPoint Presentation</vt:lpstr>
      <vt:lpstr>PowerPoint Presentation</vt:lpstr>
      <vt:lpstr>Human Computation Algorithms</vt:lpstr>
      <vt:lpstr>Crash-and-Rerun Programming</vt:lpstr>
      <vt:lpstr>Performance Evaluation</vt:lpstr>
      <vt:lpstr>Other Frameworks</vt:lpstr>
      <vt:lpstr>We can write workflows with TurKit, however…</vt:lpstr>
      <vt:lpstr>The Ultimate Goal</vt:lpstr>
      <vt:lpstr>Can we utilize the crowd to design workflows…</vt:lpstr>
      <vt:lpstr>Discussion</vt:lpstr>
      <vt:lpstr>Turkomatic: A workflow for designing workflows</vt:lpstr>
      <vt:lpstr>Example Task</vt:lpstr>
      <vt:lpstr>Price-Divide-Solve</vt:lpstr>
      <vt:lpstr>Price-Divide-Solve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Majority Vote to Ensure Quality</vt:lpstr>
      <vt:lpstr>Short Discussion</vt:lpstr>
      <vt:lpstr>Success Experiment</vt:lpstr>
      <vt:lpstr>Failed Experiment 1</vt:lpstr>
      <vt:lpstr>Failed Experiment 2</vt:lpstr>
      <vt:lpstr>Proposed Fixes</vt:lpstr>
      <vt:lpstr>Proposed Fixes</vt:lpstr>
      <vt:lpstr>AI-Assisted Workflow Design</vt:lpstr>
      <vt:lpstr>Example</vt:lpstr>
      <vt:lpstr>Markov Decision Process</vt:lpstr>
      <vt:lpstr>TurKontrol</vt:lpstr>
      <vt:lpstr>Improvements over Fixed Parameters</vt:lpstr>
      <vt:lpstr>Discussion</vt:lpstr>
      <vt:lpstr>Can we use the idea of workflows in our daily tasks?</vt:lpstr>
      <vt:lpstr>Selfsourcing Personal Tasks </vt:lpstr>
      <vt:lpstr>How long can you continuously focus on work?</vt:lpstr>
      <vt:lpstr>Microproductivity:  Designing Workflows for Yourself</vt:lpstr>
      <vt:lpstr>Example: Article Writing</vt:lpstr>
      <vt:lpstr>PowerPoint Presentation</vt:lpstr>
      <vt:lpstr>PowerPoint Presentation</vt:lpstr>
      <vt:lpstr>PowerPoint Presentation</vt:lpstr>
      <vt:lpstr>① Collect Content</vt:lpstr>
      <vt:lpstr>① Collect Content</vt:lpstr>
      <vt:lpstr>PowerPoint Presentation</vt:lpstr>
      <vt:lpstr>② Organize Content</vt:lpstr>
      <vt:lpstr>② Organize Content</vt:lpstr>
      <vt:lpstr>② Organize Content</vt:lpstr>
      <vt:lpstr>PowerPoint Presentation</vt:lpstr>
      <vt:lpstr>③ Turn Content into Writing</vt:lpstr>
      <vt:lpstr>③ Turn Content into Writing</vt:lpstr>
      <vt:lpstr>③ Turn Content into Writing</vt:lpstr>
      <vt:lpstr>③ Turn Content into Writing</vt:lpstr>
      <vt:lpstr>③ Turn Content into Writing</vt:lpstr>
      <vt:lpstr>PowerPoint Presentation</vt:lpstr>
      <vt:lpstr>Microproductivity:  Designing Workflows for Yourself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3750</cp:revision>
  <cp:lastPrinted>2019-03-06T15:30:03Z</cp:lastPrinted>
  <dcterms:created xsi:type="dcterms:W3CDTF">2017-08-24T15:35:37Z</dcterms:created>
  <dcterms:modified xsi:type="dcterms:W3CDTF">2022-10-08T19:24:19Z</dcterms:modified>
</cp:coreProperties>
</file>